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61" r:id="rId2"/>
    <p:sldId id="262" r:id="rId3"/>
    <p:sldId id="341" r:id="rId4"/>
    <p:sldId id="263" r:id="rId5"/>
    <p:sldId id="325" r:id="rId6"/>
    <p:sldId id="323" r:id="rId7"/>
    <p:sldId id="264" r:id="rId8"/>
    <p:sldId id="265" r:id="rId9"/>
    <p:sldId id="266" r:id="rId10"/>
    <p:sldId id="326" r:id="rId11"/>
    <p:sldId id="327" r:id="rId12"/>
    <p:sldId id="267" r:id="rId13"/>
    <p:sldId id="328" r:id="rId14"/>
    <p:sldId id="329" r:id="rId15"/>
    <p:sldId id="282" r:id="rId16"/>
    <p:sldId id="330" r:id="rId17"/>
    <p:sldId id="298" r:id="rId18"/>
    <p:sldId id="331" r:id="rId19"/>
    <p:sldId id="332" r:id="rId20"/>
    <p:sldId id="333" r:id="rId21"/>
    <p:sldId id="334" r:id="rId22"/>
    <p:sldId id="335" r:id="rId23"/>
    <p:sldId id="344" r:id="rId24"/>
    <p:sldId id="345" r:id="rId25"/>
    <p:sldId id="346" r:id="rId26"/>
    <p:sldId id="348" r:id="rId27"/>
    <p:sldId id="347" r:id="rId28"/>
    <p:sldId id="337" r:id="rId29"/>
    <p:sldId id="350" r:id="rId30"/>
    <p:sldId id="355" r:id="rId31"/>
    <p:sldId id="303" r:id="rId32"/>
    <p:sldId id="340" r:id="rId33"/>
    <p:sldId id="356" r:id="rId34"/>
    <p:sldId id="357" r:id="rId35"/>
    <p:sldId id="342" r:id="rId36"/>
    <p:sldId id="260" r:id="rId3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jRxKc9J2KvMHhp/G6iKneWSoND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1857"/>
    <a:srgbClr val="80E8AE"/>
    <a:srgbClr val="DEF6F7"/>
    <a:srgbClr val="EEB0AF"/>
    <a:srgbClr val="F8E6F8"/>
    <a:srgbClr val="EFC0F0"/>
    <a:srgbClr val="B3EEBE"/>
    <a:srgbClr val="E3F8F8"/>
    <a:srgbClr val="F1F7E1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9"/>
    <p:restoredTop sz="92073"/>
  </p:normalViewPr>
  <p:slideViewPr>
    <p:cSldViewPr snapToGrid="0">
      <p:cViewPr varScale="1">
        <p:scale>
          <a:sx n="76" d="100"/>
          <a:sy n="76" d="100"/>
        </p:scale>
        <p:origin x="205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-88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021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1259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Orbit of Mercury is not quite a closed loop due to general relativity)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0020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635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Tables of planet positions called ephemerides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7082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Kepler’s prediction for 1631 was not accurate enough to say that the transit was not visible from much of Europe, just from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Germany and Austria to the east.  </a:t>
            </a:r>
            <a:r>
              <a:rPr lang="en-US" dirty="0" err="1"/>
              <a:t>Horrocks</a:t>
            </a:r>
            <a:r>
              <a:rPr lang="en-US" dirty="0"/>
              <a:t> observed the 1639 transit in projection.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957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Maxon &amp; Dixon also charted the state line between Pennsylvania and Maryland, 1763-67!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8888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2023.11.22 - Credit changed from Barbara </a:t>
            </a:r>
            <a:r>
              <a:rPr lang="en-US" dirty="0" err="1"/>
              <a:t>Ryden</a:t>
            </a:r>
            <a:endParaRPr lang="en-US" dirty="0"/>
          </a:p>
          <a:p>
            <a:r>
              <a:rPr lang="en-US" dirty="0"/>
              <a:t>Maximilian Hell (German for </a:t>
            </a:r>
            <a:r>
              <a:rPr lang="en-US"/>
              <a:t>“bright”) </a:t>
            </a:r>
            <a:r>
              <a:rPr lang="en-US" dirty="0"/>
              <a:t>was a Jesuit astronomer and director of the Vienna Observatory.</a:t>
            </a:r>
          </a:p>
          <a:p>
            <a:r>
              <a:rPr lang="en-US" dirty="0"/>
              <a:t>The lunar crater Hell is named after him.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9348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Baja California expedition succumbed to Yellow Fever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4012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2023.11.22 - Credit changed from Barbara </a:t>
            </a:r>
            <a:r>
              <a:rPr lang="en-US" dirty="0" err="1"/>
              <a:t>Ryden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2008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48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Le </a:t>
            </a:r>
            <a:r>
              <a:rPr lang="en-US" dirty="0" err="1"/>
              <a:t>Gentil</a:t>
            </a:r>
            <a:r>
              <a:rPr lang="en-US" dirty="0"/>
              <a:t> ended up re-marrying with a wealthy heiress and had a daughter, on whom he doted.  Sheehan June 2004, Sky &amp; Telescope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199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1952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1050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9098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787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Most original plates of the 1882 transit have been lost.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276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Both transits were covered in the popular press, both for scientific promise and the expenses paid for expeditions to observe them. The 1874 transit marked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 the birth of astronomy in New Zealand.  Holmes paid 10 cents to look through a telescope at the transit and it changed his life.  </a:t>
            </a:r>
            <a:r>
              <a:rPr lang="en-US" dirty="0" err="1"/>
              <a:t>Frâneur</a:t>
            </a:r>
            <a:r>
              <a:rPr lang="en-US" dirty="0"/>
              <a:t> = stroller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0519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The 1874 and 1882 transits were extensively covered by the media, even though scientifically they turned out not to be so valuable.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3092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46800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923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5318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Louis XIV team included Giovanni Cassini &amp; Jean Picard to map France.  Mackenzie mapped W Canada.  Pike mapped W US (Louisiana Purchase).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Europa similar size to Io.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411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50735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2463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 Box 1">
            <a:extLst>
              <a:ext uri="{FF2B5EF4-FFF2-40B4-BE49-F238E27FC236}">
                <a16:creationId xmlns:a16="http://schemas.microsoft.com/office/drawing/2014/main" id="{3F55A195-320A-1243-961D-4D5E0A36A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16000"/>
              </a:lnSpc>
              <a:spcBef>
                <a:spcPct val="0"/>
              </a:spcBef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20835" name="Text Box 2">
            <a:extLst>
              <a:ext uri="{FF2B5EF4-FFF2-40B4-BE49-F238E27FC236}">
                <a16:creationId xmlns:a16="http://schemas.microsoft.com/office/drawing/2014/main" id="{60CEC099-C333-EA40-A69E-84A345E95D4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5943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 err="1"/>
              <a:t>Phobos</a:t>
            </a:r>
            <a:r>
              <a:rPr lang="en-US" dirty="0"/>
              <a:t> eclipse optimized for maximum coverage by </a:t>
            </a:r>
            <a:r>
              <a:rPr lang="en-US" dirty="0" err="1"/>
              <a:t>Phobos</a:t>
            </a:r>
            <a:r>
              <a:rPr lang="en-US" dirty="0"/>
              <a:t> (nearest zenith)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193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94505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39611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Short story was of doomed astronaut watching transit of Earth.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2298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Basketball:  9.5 inch = 24 cm diameter. 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Using Venus for parallax (triangulation) is hard!  Using Mercury EVEN HARDER!   **CONSIDER SPLITTING THIS SLIDE INTO TWO**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9367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Basketball:  9.5 inch = 24 cm diameter. 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Using Venus for parallax (triangulation) is hard!  Using Mercury EVEN HARDER!   **CONSIDER SPLITTING THIS SLIDE INTO TWO**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5399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fld id="{006382F5-ECF4-6243-830B-F597BD692448}" type="slidenum">
              <a:rPr lang="en-GB" altLang="en-US">
                <a:latin typeface="Arial" charset="0"/>
              </a:rPr>
              <a:pPr>
                <a:spcBef>
                  <a:spcPct val="0"/>
                </a:spcBef>
                <a:buFont typeface="Arial" charset="0"/>
                <a:buNone/>
              </a:pPr>
              <a:t>6</a:t>
            </a:fld>
            <a:endParaRPr lang="en-GB" altLang="en-US">
              <a:latin typeface="Arial" charset="0"/>
            </a:endParaRPr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1143000" y="687388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ct val="0"/>
              </a:spcBef>
              <a:buFont typeface="Arial" charset="0"/>
              <a:buNone/>
            </a:pPr>
            <a:endParaRPr lang="en-US" altLang="en-US" sz="18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556" name="Text Box 3"/>
          <p:cNvSpPr>
            <a:spLocks noGrp="1" noChangeArrowheads="1"/>
          </p:cNvSpPr>
          <p:nvPr>
            <p:ph type="body"/>
          </p:nvPr>
        </p:nvSpPr>
        <p:spPr>
          <a:xfrm>
            <a:off x="912813" y="4343400"/>
            <a:ext cx="503237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/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n-US" b="1" dirty="0" err="1">
                <a:latin typeface="Times New Roman" charset="0"/>
                <a:ea typeface="ＭＳ Ｐゴシック" charset="-128"/>
              </a:rPr>
              <a:t>Pasachoff</a:t>
            </a:r>
            <a:r>
              <a:rPr lang="en-GB" altLang="en-US" b="1" dirty="0">
                <a:latin typeface="Times New Roman" charset="0"/>
                <a:ea typeface="ＭＳ Ｐゴシック" charset="-128"/>
              </a:rPr>
              <a:t> &amp; </a:t>
            </a:r>
            <a:r>
              <a:rPr lang="en-GB" altLang="en-US" b="1" dirty="0" err="1">
                <a:latin typeface="Times New Roman" charset="0"/>
                <a:ea typeface="ＭＳ Ｐゴシック" charset="-128"/>
              </a:rPr>
              <a:t>Filippenko</a:t>
            </a:r>
            <a:r>
              <a:rPr lang="en-GB" altLang="en-US" b="1" dirty="0">
                <a:latin typeface="Times New Roman" charset="0"/>
                <a:ea typeface="ＭＳ Ｐゴシック" charset="-128"/>
              </a:rPr>
              <a:t>, Figure 5.20: </a:t>
            </a:r>
            <a:r>
              <a:rPr lang="en-GB" altLang="en-US" dirty="0">
                <a:latin typeface="Times New Roman" charset="0"/>
                <a:ea typeface="ＭＳ Ｐゴシック" charset="-128"/>
              </a:rPr>
              <a:t>When Venus is on the far side of the Sun as seen from the Earth, it is more than half illuminated. We thus see it go through a whole cycle of phases, from thin crescent (or even </a:t>
            </a:r>
            <a:r>
              <a:rPr lang="ja-JP" altLang="en-GB">
                <a:latin typeface="Times New Roman" charset="0"/>
                <a:ea typeface="ＭＳ Ｐゴシック" charset="-128"/>
              </a:rPr>
              <a:t>“</a:t>
            </a:r>
            <a:r>
              <a:rPr lang="en-GB" altLang="ja-JP" dirty="0">
                <a:latin typeface="Times New Roman" charset="0"/>
                <a:ea typeface="ＭＳ Ｐゴシック" charset="-128"/>
              </a:rPr>
              <a:t>new</a:t>
            </a:r>
            <a:r>
              <a:rPr lang="ja-JP" altLang="en-GB">
                <a:latin typeface="Times New Roman" charset="0"/>
                <a:ea typeface="ＭＳ Ｐゴシック" charset="-128"/>
              </a:rPr>
              <a:t>”</a:t>
            </a:r>
            <a:r>
              <a:rPr lang="en-GB" altLang="ja-JP" dirty="0">
                <a:latin typeface="Times New Roman" charset="0"/>
                <a:ea typeface="ＭＳ Ｐゴシック" charset="-128"/>
              </a:rPr>
              <a:t>) through full. Venus thus matches the predictions of the Copernican system.</a:t>
            </a:r>
            <a:endParaRPr lang="en-GB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8422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1689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Remember 10 degrees is one fist width at arm’s length.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2509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Dates of crossing line of nodes vary slowly due to Earth’s precession, the synodic period not being an integral number of days etc.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458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9FF3A-0FA8-6347-A507-995CDA4C749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0928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318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6pPr>
            <a:lvl7pPr marL="3200400" lvl="6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7pPr>
            <a:lvl8pPr marL="3657600" lvl="7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8pPr>
            <a:lvl9pPr marL="4114800" lvl="8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4375" cy="822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 rot="5400000">
            <a:off x="4659313" y="2098675"/>
            <a:ext cx="5995987" cy="205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 rot="5400000">
            <a:off x="469106" y="116681"/>
            <a:ext cx="5995987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4318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space.com/16024-venus-transit-2012-skywatchers-rejoice.html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it_of_Mercury#cite_note-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it_of_Mercur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ld.transitofvenus.org/mercury.htm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henomena.org.uk/features/features/venus.html" TargetMode="External"/><Relationship Id="rId3" Type="http://schemas.openxmlformats.org/officeDocument/2006/relationships/hyperlink" Target="https://en.wikipedia.org/wiki/Transit_of_Venus" TargetMode="External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hyperlink" Target="https://skyandtelescope.org/astronomy-news/transits-of-venus-in-history-1631-1716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Halley_1716_proposal_of_determining_the_parallax_of_the_sun.jp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Transit_of_Venus#/media/File:Rittenhouse_1769_observation_of_Venus_transit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uillaume_Le_Genti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lackDrop-Venus-Transit.jp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stronomical_unit" TargetMode="External"/><Relationship Id="rId7" Type="http://schemas.openxmlformats.org/officeDocument/2006/relationships/hyperlink" Target="https://en.wikipedia.org/wiki/Passage_de_V%c3%a9nu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commons.wikimedia.org/wiki/File:Transit_de_V%C3%A9nus_Jules_Janssen_(1874).jpg" TargetMode="External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kyandtelescope.org/astronomy-news/history-and-sky-lore/the-transit-of-venus-tales-from-the-18th-and-19th-centuries/" TargetMode="External"/><Relationship Id="rId7" Type="http://schemas.openxmlformats.org/officeDocument/2006/relationships/hyperlink" Target="https://sites.williams.edu/transitofvenus/transit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hyperlink" Target="https://sites.williams.edu/transitofvenus/files/2012/08/ToV_USNO_1882.jpg" TargetMode="Externa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sites.williams.edu/transitofvenus/transits/" TargetMode="External"/><Relationship Id="rId7" Type="http://schemas.openxmlformats.org/officeDocument/2006/relationships/hyperlink" Target="https://commons.wikimedia.org/wiki/File:Oliver_Wendell_Holmes_Sr_c1879.jp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hyperlink" Target="https://blog.loa.org/2010/12/oliver-wendell-holmes-observes-transit.html" TargetMode="External"/><Relationship Id="rId4" Type="http://schemas.openxmlformats.org/officeDocument/2006/relationships/hyperlink" Target="https://www.poetryfoundation.org/poems/44382/the-flaneur" TargetMode="External"/><Relationship Id="rId9" Type="http://schemas.openxmlformats.org/officeDocument/2006/relationships/hyperlink" Target="https://www.youtube.com/watch?v=pmCxobGAapI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tGNSuNTlb8" TargetMode="External"/><Relationship Id="rId3" Type="http://schemas.openxmlformats.org/officeDocument/2006/relationships/hyperlink" Target="https://www.youtube.com/watch?v=tS867McD4tQ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hyperlink" Target="https://commons.wikimedia.org/wiki/File:Transit_of_Venus_1.jpg" TargetMode="External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2004_transit_of_Venu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www.flickr.com/photos/oursolarsystem/5199324605/" TargetMode="Externa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2012_transit_of_Ven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arthsky.org/upl/2021/07/triple-shadow-transit-oct11-12-2013-John-Sussenbach-Netherlands-cp-e1627595639293.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hyperlink" Target="https://en.wikipedia.org/wiki/Christiaan_Huygens#/media/File:Christiaan_Huygens-painting.jpe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Ole_R%C3%B8mer#/media/File:R%C3%B8mer,_Ole_(ur_Ber%C3%B8mte_danske_maend).jpg" TargetMode="Externa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handra.harvard.edu/photo/2004/titan/" TargetMode="External"/><Relationship Id="rId5" Type="http://schemas.openxmlformats.org/officeDocument/2006/relationships/hyperlink" Target="https://www.dailymail.co.uk/sciencetech/article-1162930/Lining-rare-picture-Saturns-61-moons-bow.html" TargetMode="External"/><Relationship Id="rId4" Type="http://schemas.openxmlformats.org/officeDocument/2006/relationships/image" Target="../media/image4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youtube.com/watch?v=D8pnmwOXhoY" TargetMode="External"/><Relationship Id="rId4" Type="http://schemas.openxmlformats.org/officeDocument/2006/relationships/image" Target="../media/image4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5" Type="http://schemas.openxmlformats.org/officeDocument/2006/relationships/hyperlink" Target="https://www.jpl.nasa.gov/news/nasas-perseverance-rover-captures-video-of-solar-eclipse-on-mars" TargetMode="External"/><Relationship Id="rId4" Type="http://schemas.openxmlformats.org/officeDocument/2006/relationships/hyperlink" Target="https://en.wikipedia.org/wiki/Solar_eclipses_on_Mars#/media/File:PIA17356-MarsCuriosityRover-EclipseOfSunByPhobos.jp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Transit_of_Mercury_from_Mars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s://www.nasa.gov/missions/mars-science-laboratory/curiosity-rover/curiosity-captured-two-solar-eclipses-on-mars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it_of_Mercury_from_Mar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kyatnightmagazine.com/space-science/earth-transit-sun-mars" TargetMode="External"/><Relationship Id="rId5" Type="http://schemas.openxmlformats.org/officeDocument/2006/relationships/image" Target="../media/image49.png"/><Relationship Id="rId4" Type="http://schemas.openxmlformats.org/officeDocument/2006/relationships/hyperlink" Target="https://en.wikipedia.org/wiki/Transit_of_Earth_from_Mars#cite_note-3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nnex.exploratorium.edu/venus/question4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mage3.slideserve.com/5548851/slide21-l.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tronomy.stackexchange.com/questions/41927/what-is-the-thickness-of-the-solar-system-dis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arthsky.org/astronomy-essentials/definition-what-is-a-venus-nod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89408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b="1" u="sng" dirty="0"/>
              <a:t>Eclipse</a:t>
            </a:r>
            <a:r>
              <a:rPr lang="en-US" b="1" dirty="0"/>
              <a:t>:</a:t>
            </a:r>
            <a:r>
              <a:rPr lang="en-US" dirty="0"/>
              <a:t>  one body passes in front of another and (almost) completely covers 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</a:rPr>
              <a:t>From Ancient Greek </a:t>
            </a:r>
            <a:r>
              <a:rPr lang="en-US" i="1" dirty="0" err="1">
                <a:solidFill>
                  <a:srgbClr val="0070C0"/>
                </a:solidFill>
              </a:rPr>
              <a:t>ékleipsis</a:t>
            </a:r>
            <a:endParaRPr lang="en-US" i="1" dirty="0">
              <a:solidFill>
                <a:srgbClr val="0070C0"/>
              </a:solidFill>
            </a:endParaRP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i="1" dirty="0" err="1">
                <a:solidFill>
                  <a:srgbClr val="0070C0"/>
                </a:solidFill>
              </a:rPr>
              <a:t>Ekleípō</a:t>
            </a:r>
            <a:r>
              <a:rPr lang="en-US" dirty="0">
                <a:solidFill>
                  <a:srgbClr val="0070C0"/>
                </a:solidFill>
              </a:rPr>
              <a:t>, “I abandon, go missing, vanish”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i="1" dirty="0" err="1">
                <a:solidFill>
                  <a:srgbClr val="0070C0"/>
                </a:solidFill>
              </a:rPr>
              <a:t>Ek</a:t>
            </a:r>
            <a:r>
              <a:rPr lang="en-US" dirty="0">
                <a:solidFill>
                  <a:srgbClr val="0070C0"/>
                </a:solidFill>
              </a:rPr>
              <a:t>, “out”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u="sng" dirty="0"/>
              <a:t>Transit</a:t>
            </a:r>
            <a:r>
              <a:rPr lang="en-US" b="1" dirty="0"/>
              <a:t>: </a:t>
            </a:r>
            <a:r>
              <a:rPr lang="en-US" dirty="0"/>
              <a:t>When one object passes in front of another but is too small to cover (eclipse) 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Mercury or Venus in front of Sun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Other moons e.g. </a:t>
            </a:r>
            <a:r>
              <a:rPr lang="en-US" dirty="0" err="1"/>
              <a:t>Phobos</a:t>
            </a:r>
            <a:r>
              <a:rPr lang="en-US" dirty="0"/>
              <a:t> in front of Sun from Mars, Ganymede in front of Jupiter from Earth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i="1" u="sng" dirty="0">
                <a:solidFill>
                  <a:srgbClr val="0070C0"/>
                </a:solidFill>
              </a:rPr>
              <a:t>No clear threshold</a:t>
            </a:r>
            <a:r>
              <a:rPr lang="en-US" i="1" dirty="0">
                <a:solidFill>
                  <a:srgbClr val="0070C0"/>
                </a:solidFill>
              </a:rPr>
              <a:t> between “shallow annular eclipse” and “transit by a big object”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/>
              <a:t>Lec</a:t>
            </a:r>
            <a:r>
              <a:rPr lang="en-US" sz="4000" b="1" dirty="0"/>
              <a:t> 13: Transits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C5720-5C49-5C4E-9275-8391055E1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533" y="1902320"/>
            <a:ext cx="1202266" cy="1001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C44D8D-4F73-9347-B7E4-84C5D7F94D87}"/>
              </a:ext>
            </a:extLst>
          </p:cNvPr>
          <p:cNvSpPr txBox="1"/>
          <p:nvPr/>
        </p:nvSpPr>
        <p:spPr>
          <a:xfrm>
            <a:off x="6722532" y="2951152"/>
            <a:ext cx="2218267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Time lapse, 2004 Venus transit, F </a:t>
            </a:r>
            <a:r>
              <a:rPr lang="en-US" i="1" dirty="0" err="1">
                <a:solidFill>
                  <a:srgbClr val="7030A0"/>
                </a:solidFill>
              </a:rPr>
              <a:t>Espenak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74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2" y="1224951"/>
            <a:ext cx="9144001" cy="381003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/>
              <a:t>Applying both conditions (inferior conjunction and line of nodes), we have: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0070C0"/>
                </a:solidFill>
              </a:rPr>
              <a:t>Mercury Transits: 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dirty="0">
                <a:solidFill>
                  <a:srgbClr val="0070C0"/>
                </a:solidFill>
              </a:rPr>
              <a:t>Conjunctions every 3.9 months, about every 7-8 conjunctions has a transit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b="1" dirty="0">
                <a:solidFill>
                  <a:srgbClr val="0070C0"/>
                </a:solidFill>
                <a:sym typeface="Wingdings" pitchFamily="2" charset="2"/>
              </a:rPr>
              <a:t>13-14 transits/century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range between </a:t>
            </a:r>
            <a:r>
              <a:rPr lang="en-US" sz="1800" u="sng" dirty="0">
                <a:solidFill>
                  <a:srgbClr val="0070C0"/>
                </a:solidFill>
                <a:sym typeface="Wingdings" pitchFamily="2" charset="2"/>
              </a:rPr>
              <a:t>3 and 13 years apart</a:t>
            </a: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, due to Mercury’s elliptical orbit AND its “advancement of perihelion” (effect of Einstein’s general relativity)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Venus Transits: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Conjunctions every 19.5 months, </a:t>
            </a:r>
            <a:r>
              <a:rPr lang="en-US" sz="1800" i="1" dirty="0">
                <a:solidFill>
                  <a:schemeClr val="tx1"/>
                </a:solidFill>
                <a:sym typeface="Wingdings" pitchFamily="2" charset="2"/>
              </a:rPr>
              <a:t>on average 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every 40 conjunctions has a transit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b="1" dirty="0">
                <a:solidFill>
                  <a:schemeClr val="tx1"/>
                </a:solidFill>
                <a:sym typeface="Wingdings" pitchFamily="2" charset="2"/>
              </a:rPr>
              <a:t>2 transits about every 120 years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, in </a:t>
            </a:r>
            <a:r>
              <a:rPr lang="en-US" sz="1800" u="sng" dirty="0">
                <a:solidFill>
                  <a:schemeClr val="tx1"/>
                </a:solidFill>
                <a:sym typeface="Wingdings" pitchFamily="2" charset="2"/>
              </a:rPr>
              <a:t>pairs 8 years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 (5 conjunctions) apart, at least 1386 - 3089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Each pair is either in June (descending node) or December (ascending node)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One of the pair will be on the south side of the Sun, and the other will be in the north</a:t>
            </a:r>
          </a:p>
          <a:p>
            <a:pPr marL="798513" lvl="1" indent="-341313">
              <a:spcBef>
                <a:spcPts val="0"/>
              </a:spcBef>
              <a:buSzPts val="3200"/>
            </a:pPr>
            <a:endParaRPr lang="en-US" sz="1800" dirty="0">
              <a:solidFill>
                <a:schemeClr val="tx1"/>
              </a:solidFill>
              <a:sym typeface="Wingdings" pitchFamily="2" charset="2"/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endParaRPr lang="en-US" sz="1800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161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Transits are RARE - III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2423C-5601-D641-B5CF-439EE05A0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706" y="5034987"/>
            <a:ext cx="2060294" cy="1716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49F71-FD53-F842-AF1E-0A88B01DAC47}"/>
              </a:ext>
            </a:extLst>
          </p:cNvPr>
          <p:cNvSpPr txBox="1"/>
          <p:nvPr/>
        </p:nvSpPr>
        <p:spPr>
          <a:xfrm>
            <a:off x="243068" y="5034987"/>
            <a:ext cx="1506638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Venus transit montage, June 8, </a:t>
            </a:r>
            <a:r>
              <a:rPr lang="en-US" b="1" i="1" u="sng" dirty="0">
                <a:solidFill>
                  <a:srgbClr val="7030A0"/>
                </a:solidFill>
              </a:rPr>
              <a:t>2004</a:t>
            </a:r>
            <a:r>
              <a:rPr lang="en-US" i="1" dirty="0">
                <a:solidFill>
                  <a:srgbClr val="7030A0"/>
                </a:solidFill>
              </a:rPr>
              <a:t>, by Fred </a:t>
            </a:r>
            <a:r>
              <a:rPr lang="en-US" i="1" dirty="0" err="1">
                <a:solidFill>
                  <a:srgbClr val="7030A0"/>
                </a:solidFill>
              </a:rPr>
              <a:t>Espenak</a:t>
            </a:r>
            <a:r>
              <a:rPr lang="en-US" i="1" dirty="0">
                <a:solidFill>
                  <a:srgbClr val="7030A0"/>
                </a:solidFill>
              </a:rPr>
              <a:t>, </a:t>
            </a:r>
            <a:r>
              <a:rPr lang="en-US" i="1" dirty="0" err="1">
                <a:solidFill>
                  <a:srgbClr val="7030A0"/>
                </a:solidFill>
              </a:rPr>
              <a:t>mreclipse.com</a:t>
            </a:r>
            <a:r>
              <a:rPr lang="en-US" i="1" dirty="0">
                <a:solidFill>
                  <a:srgbClr val="7030A0"/>
                </a:solidFill>
              </a:rPr>
              <a:t> (north is up)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4CA5C7-FF2C-1F42-88C9-B291026F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113" y="5144118"/>
            <a:ext cx="1800989" cy="10140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6DE488-4FC2-0944-A8F2-67E8FABE73B7}"/>
              </a:ext>
            </a:extLst>
          </p:cNvPr>
          <p:cNvSpPr/>
          <p:nvPr/>
        </p:nvSpPr>
        <p:spPr>
          <a:xfrm>
            <a:off x="6933236" y="5142708"/>
            <a:ext cx="1840374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Venus transit montage, June 5, </a:t>
            </a:r>
            <a:r>
              <a:rPr lang="en-US" b="1" i="1" u="sng" dirty="0">
                <a:solidFill>
                  <a:srgbClr val="0070C0"/>
                </a:solidFill>
              </a:rPr>
              <a:t>2012</a:t>
            </a:r>
            <a:r>
              <a:rPr lang="en-US" i="1" dirty="0">
                <a:solidFill>
                  <a:srgbClr val="0070C0"/>
                </a:solidFill>
              </a:rPr>
              <a:t>, by NASA’s Solar Dynamics Observatory satellite (north is up) </a:t>
            </a:r>
            <a:r>
              <a:rPr lang="en-US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3BB1F2-11F9-874E-A5F6-7E248CEE4223}"/>
              </a:ext>
            </a:extLst>
          </p:cNvPr>
          <p:cNvCxnSpPr/>
          <p:nvPr/>
        </p:nvCxnSpPr>
        <p:spPr>
          <a:xfrm>
            <a:off x="2314937" y="6018835"/>
            <a:ext cx="787078" cy="18570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491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" y="1140957"/>
            <a:ext cx="7823200" cy="15441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Transit provides: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1) </a:t>
            </a:r>
            <a:r>
              <a:rPr lang="en-US" sz="2400" u="sng" dirty="0"/>
              <a:t>Precisely timed</a:t>
            </a:r>
            <a:r>
              <a:rPr lang="en-US" sz="2400" dirty="0"/>
              <a:t> observation of Mercury, Venus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2) </a:t>
            </a:r>
            <a:r>
              <a:rPr lang="en-US" sz="2400" u="sng" dirty="0"/>
              <a:t>Precise direction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3</a:t>
            </a:r>
            <a:r>
              <a:rPr lang="en-US" sz="2400" u="sng" dirty="0"/>
              <a:t>) B</a:t>
            </a:r>
            <a:r>
              <a:rPr lang="en-US" sz="2400" i="1" u="sng" dirty="0"/>
              <a:t>right light</a:t>
            </a:r>
            <a:r>
              <a:rPr lang="en-US" sz="2400" i="1" dirty="0"/>
              <a:t> (Sun!) </a:t>
            </a:r>
            <a:r>
              <a:rPr lang="en-US" sz="2400" u="sng" dirty="0"/>
              <a:t>behind the planet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522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Science from Transits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7A3FF-AB96-0246-B888-4EC44B590803}"/>
              </a:ext>
            </a:extLst>
          </p:cNvPr>
          <p:cNvSpPr txBox="1"/>
          <p:nvPr/>
        </p:nvSpPr>
        <p:spPr>
          <a:xfrm>
            <a:off x="0" y="2685143"/>
            <a:ext cx="8926285" cy="4093428"/>
          </a:xfrm>
          <a:prstGeom prst="rect">
            <a:avLst/>
          </a:prstGeom>
          <a:solidFill>
            <a:srgbClr val="E3F8F8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What we can LEARN (</a:t>
            </a:r>
            <a:r>
              <a:rPr lang="en-US" sz="2000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000" b="1" dirty="0"/>
              <a:t>):</a:t>
            </a:r>
          </a:p>
          <a:p>
            <a:r>
              <a:rPr lang="en-US" sz="2000" b="1" dirty="0"/>
              <a:t>1) </a:t>
            </a:r>
            <a:r>
              <a:rPr lang="en-US" sz="2000" b="1" u="sng" dirty="0"/>
              <a:t>Distance to planet</a:t>
            </a:r>
            <a:r>
              <a:rPr lang="en-US" sz="2000" b="1" dirty="0"/>
              <a:t> (via triangulation)</a:t>
            </a:r>
          </a:p>
          <a:p>
            <a:pPr lvl="1"/>
            <a:r>
              <a:rPr lang="en-US" sz="2000" b="1" dirty="0"/>
              <a:t>----------  </a:t>
            </a:r>
            <a:r>
              <a:rPr lang="en-US" sz="2000" b="1" i="1" dirty="0"/>
              <a:t>Use Kepler’s and Newton’s Laws </a:t>
            </a:r>
            <a:r>
              <a:rPr lang="en-US" sz="2000" b="1" i="1" dirty="0">
                <a:sym typeface="Wingdings" pitchFamily="2" charset="2"/>
              </a:rPr>
              <a:t> </a:t>
            </a:r>
            <a:r>
              <a:rPr lang="en-US" sz="2000" b="1" i="1" u="sng" dirty="0">
                <a:solidFill>
                  <a:srgbClr val="C00000"/>
                </a:solidFill>
                <a:sym typeface="Wingdings" pitchFamily="2" charset="2"/>
              </a:rPr>
              <a:t>distance to Sun</a:t>
            </a:r>
          </a:p>
          <a:p>
            <a:pPr lvl="1"/>
            <a:endParaRPr lang="en-US" sz="2000" b="1" i="1" dirty="0">
              <a:sym typeface="Wingdings" pitchFamily="2" charset="2"/>
            </a:endParaRPr>
          </a:p>
          <a:p>
            <a:pPr lvl="1"/>
            <a:r>
              <a:rPr lang="en-US" sz="2000" b="1" dirty="0">
                <a:sym typeface="Wingdings" pitchFamily="2" charset="2"/>
              </a:rPr>
              <a:t>2) </a:t>
            </a:r>
            <a:r>
              <a:rPr lang="en-US" sz="2000" b="1" i="1" u="sng" dirty="0">
                <a:solidFill>
                  <a:srgbClr val="C00000"/>
                </a:solidFill>
                <a:sym typeface="Wingdings" pitchFamily="2" charset="2"/>
              </a:rPr>
              <a:t>Variability of Earth’s rotation</a:t>
            </a:r>
            <a:r>
              <a:rPr lang="en-US" sz="2000" b="1" dirty="0">
                <a:sym typeface="Wingdings" pitchFamily="2" charset="2"/>
              </a:rPr>
              <a:t>  measure acceleration of Moon</a:t>
            </a:r>
          </a:p>
          <a:p>
            <a:pPr lvl="1"/>
            <a:endParaRPr lang="en-US" sz="2000" b="1" dirty="0">
              <a:sym typeface="Wingdings" pitchFamily="2" charset="2"/>
            </a:endParaRPr>
          </a:p>
          <a:p>
            <a:pPr lvl="1"/>
            <a:r>
              <a:rPr lang="en-US" sz="2000" b="1" dirty="0">
                <a:sym typeface="Wingdings" pitchFamily="2" charset="2"/>
              </a:rPr>
              <a:t>3) Measuring Venus’ gravitational pull on Mercury  </a:t>
            </a:r>
            <a:r>
              <a:rPr lang="en-US" sz="2000" b="1" i="1" dirty="0">
                <a:solidFill>
                  <a:srgbClr val="C00000"/>
                </a:solidFill>
                <a:sym typeface="Wingdings" pitchFamily="2" charset="2"/>
              </a:rPr>
              <a:t>mass of Venus</a:t>
            </a:r>
          </a:p>
          <a:p>
            <a:pPr lvl="1"/>
            <a:endParaRPr lang="en-US" sz="2000" b="1" dirty="0">
              <a:sym typeface="Wingdings" pitchFamily="2" charset="2"/>
            </a:endParaRPr>
          </a:p>
          <a:p>
            <a:pPr lvl="1"/>
            <a:r>
              <a:rPr lang="en-US" sz="2000" b="1" dirty="0">
                <a:sym typeface="Wingdings" pitchFamily="2" charset="2"/>
              </a:rPr>
              <a:t>4) Limit </a:t>
            </a:r>
            <a:r>
              <a:rPr lang="en-US" sz="2000" b="1" i="1" dirty="0">
                <a:solidFill>
                  <a:srgbClr val="C00000"/>
                </a:solidFill>
                <a:sym typeface="Wingdings" pitchFamily="2" charset="2"/>
              </a:rPr>
              <a:t>variations of solar diameter</a:t>
            </a:r>
            <a:r>
              <a:rPr lang="en-US" sz="20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2000" b="1" dirty="0">
                <a:sym typeface="Wingdings" pitchFamily="2" charset="2"/>
              </a:rPr>
              <a:t>over time (since 1631)</a:t>
            </a:r>
          </a:p>
          <a:p>
            <a:pPr lvl="1"/>
            <a:endParaRPr lang="en-US" sz="2000" b="1" dirty="0">
              <a:sym typeface="Wingdings" pitchFamily="2" charset="2"/>
            </a:endParaRPr>
          </a:p>
          <a:p>
            <a:pPr lvl="1"/>
            <a:r>
              <a:rPr lang="en-US" sz="2000" b="1" dirty="0">
                <a:sym typeface="Wingdings" pitchFamily="2" charset="2"/>
              </a:rPr>
              <a:t>5) Study any </a:t>
            </a:r>
            <a:r>
              <a:rPr lang="en-US" sz="2000" b="1" i="1" u="sng" dirty="0">
                <a:solidFill>
                  <a:srgbClr val="C00000"/>
                </a:solidFill>
                <a:sym typeface="Wingdings" pitchFamily="2" charset="2"/>
              </a:rPr>
              <a:t>atmosphere</a:t>
            </a:r>
            <a:r>
              <a:rPr lang="en-US" sz="2000" b="1" dirty="0">
                <a:sym typeface="Wingdings" pitchFamily="2" charset="2"/>
              </a:rPr>
              <a:t> on Mercury or Venus</a:t>
            </a:r>
          </a:p>
          <a:p>
            <a:pPr lvl="1"/>
            <a:endParaRPr lang="en-US" sz="2000" b="1" dirty="0">
              <a:sym typeface="Wingdings" pitchFamily="2" charset="2"/>
            </a:endParaRPr>
          </a:p>
          <a:p>
            <a:pPr lvl="1"/>
            <a:r>
              <a:rPr lang="en-US" sz="2000" b="1" dirty="0">
                <a:sym typeface="Wingdings" pitchFamily="2" charset="2"/>
              </a:rPr>
              <a:t>6) </a:t>
            </a:r>
            <a:r>
              <a:rPr lang="en-US" sz="2000" b="1" i="1" dirty="0">
                <a:solidFill>
                  <a:srgbClr val="C00000"/>
                </a:solidFill>
                <a:sym typeface="Wingdings" pitchFamily="2" charset="2"/>
              </a:rPr>
              <a:t>Test methods </a:t>
            </a:r>
            <a:r>
              <a:rPr lang="en-US" sz="2000" b="1" dirty="0">
                <a:sym typeface="Wingdings" pitchFamily="2" charset="2"/>
              </a:rPr>
              <a:t>used to observe planets transiting other stars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03672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5"/>
            <a:ext cx="7311571" cy="23265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dirty="0"/>
              <a:t>Predicted</a:t>
            </a:r>
            <a:r>
              <a:rPr lang="en-US" sz="2400" dirty="0"/>
              <a:t> for Nov. 7, 1631 by Kepler in tables of planet positions</a:t>
            </a:r>
            <a:r>
              <a:rPr lang="en-US" sz="2000" dirty="0"/>
              <a:t>,</a:t>
            </a:r>
            <a:r>
              <a:rPr lang="en-US" sz="2400" dirty="0"/>
              <a:t> 1630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i="1" dirty="0"/>
              <a:t>Kepler died Nov 15, 1630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u="sng" dirty="0"/>
              <a:t>Observed</a:t>
            </a:r>
            <a:r>
              <a:rPr lang="en-US" sz="2400" dirty="0"/>
              <a:t> by Fr. Pierre </a:t>
            </a:r>
            <a:r>
              <a:rPr lang="en-US" sz="2400" dirty="0" err="1"/>
              <a:t>Gassendi</a:t>
            </a:r>
            <a:r>
              <a:rPr lang="en-US" sz="2400" dirty="0"/>
              <a:t> (</a:t>
            </a:r>
            <a:r>
              <a:rPr lang="en-US" sz="2400" dirty="0" err="1"/>
              <a:t>priest+scientist</a:t>
            </a:r>
            <a:r>
              <a:rPr lang="en-US" sz="2400" dirty="0"/>
              <a:t>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/>
              <a:t>Surprised by Mercury’s small size </a:t>
            </a:r>
            <a:r>
              <a:rPr lang="en-US" sz="2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000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0070C0"/>
                </a:solidFill>
              </a:rPr>
              <a:t>10-12 arcsec size </a:t>
            </a:r>
            <a:r>
              <a:rPr lang="en-US" sz="2000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sz="2000" i="1" dirty="0" err="1">
                <a:solidFill>
                  <a:srgbClr val="0070C0"/>
                </a:solidFill>
                <a:sym typeface="Wingdings" pitchFamily="2" charset="2"/>
              </a:rPr>
              <a:t>poppyseed</a:t>
            </a:r>
            <a:r>
              <a:rPr lang="en-US" sz="2000" i="1" dirty="0">
                <a:solidFill>
                  <a:srgbClr val="0070C0"/>
                </a:solidFill>
                <a:sym typeface="Wingdings" pitchFamily="2" charset="2"/>
              </a:rPr>
              <a:t> at 10-20 meters (yards)</a:t>
            </a:r>
            <a:endParaRPr lang="en-US" sz="2000" i="1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i="1" dirty="0">
                <a:solidFill>
                  <a:srgbClr val="C00000"/>
                </a:solidFill>
              </a:rPr>
              <a:t>Mercury hard to observe at twilight – close to Sun!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Early Mercury Transit Observations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8326B-F746-DA42-AC6C-E4B30B0A6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170" y="1402215"/>
            <a:ext cx="1857829" cy="2220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2B13EB-698E-5D40-BDD7-6BD59CF42F34}"/>
              </a:ext>
            </a:extLst>
          </p:cNvPr>
          <p:cNvSpPr txBox="1"/>
          <p:nvPr/>
        </p:nvSpPr>
        <p:spPr>
          <a:xfrm>
            <a:off x="7445828" y="3670109"/>
            <a:ext cx="1582058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0070C0"/>
                </a:solidFill>
              </a:rPr>
              <a:t>Gassendi</a:t>
            </a:r>
            <a:r>
              <a:rPr lang="en-US" i="1" dirty="0">
                <a:solidFill>
                  <a:srgbClr val="0070C0"/>
                </a:solidFill>
              </a:rPr>
              <a:t> (1592-1655), by Louis-Édouard </a:t>
            </a:r>
            <a:r>
              <a:rPr lang="en-US" i="1" dirty="0" err="1">
                <a:solidFill>
                  <a:srgbClr val="0070C0"/>
                </a:solidFill>
              </a:rPr>
              <a:t>Rioult</a:t>
            </a:r>
            <a:r>
              <a:rPr lang="en-US" i="1" dirty="0">
                <a:solidFill>
                  <a:srgbClr val="0070C0"/>
                </a:solidFill>
              </a:rPr>
              <a:t>, c. 1846-47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CA77A-F3C6-BD41-9DE8-41C724709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828" y="4870232"/>
            <a:ext cx="1582058" cy="1852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0B41F-C9FE-3149-928A-C4AA9D80606C}"/>
              </a:ext>
            </a:extLst>
          </p:cNvPr>
          <p:cNvSpPr txBox="1"/>
          <p:nvPr/>
        </p:nvSpPr>
        <p:spPr>
          <a:xfrm>
            <a:off x="6422570" y="4620496"/>
            <a:ext cx="1157515" cy="21025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Photo, transit Nov. 7, 1914, Greenwich, England, courtesy Laurence Marshall </a:t>
            </a:r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3C3FC-5148-FD4A-8371-FA09ADD2E53C}"/>
              </a:ext>
            </a:extLst>
          </p:cNvPr>
          <p:cNvSpPr txBox="1"/>
          <p:nvPr/>
        </p:nvSpPr>
        <p:spPr>
          <a:xfrm>
            <a:off x="0" y="3728765"/>
            <a:ext cx="6422570" cy="3139321"/>
          </a:xfrm>
          <a:prstGeom prst="rect">
            <a:avLst/>
          </a:prstGeom>
          <a:solidFill>
            <a:srgbClr val="E3F8F8"/>
          </a:solidFill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solidFill>
                  <a:srgbClr val="0070C0"/>
                </a:solidFill>
              </a:rPr>
              <a:t>-- Nov 7, 1677</a:t>
            </a:r>
            <a:r>
              <a:rPr lang="en-US" sz="1800" b="1" dirty="0">
                <a:solidFill>
                  <a:srgbClr val="0070C0"/>
                </a:solidFill>
              </a:rPr>
              <a:t>, Edmond Halley (St Helena) + Richard </a:t>
            </a:r>
            <a:r>
              <a:rPr lang="en-US" sz="1800" b="1" dirty="0" err="1">
                <a:solidFill>
                  <a:srgbClr val="0070C0"/>
                </a:solidFill>
              </a:rPr>
              <a:t>Towneley</a:t>
            </a:r>
            <a:r>
              <a:rPr lang="en-US" sz="1800" b="1" dirty="0">
                <a:solidFill>
                  <a:srgbClr val="0070C0"/>
                </a:solidFill>
              </a:rPr>
              <a:t> (Lancashire, England) to triangulate Sun’s distance, suspected inaccurate (was 50% too small)</a:t>
            </a:r>
          </a:p>
          <a:p>
            <a:endParaRPr lang="en-US" sz="1800" b="1" dirty="0">
              <a:solidFill>
                <a:srgbClr val="0070C0"/>
              </a:solidFill>
            </a:endParaRPr>
          </a:p>
          <a:p>
            <a:r>
              <a:rPr lang="en-US" sz="1800" b="1" u="sng" dirty="0">
                <a:solidFill>
                  <a:schemeClr val="tx1"/>
                </a:solidFill>
              </a:rPr>
              <a:t>-- Nov 9-10, 1769</a:t>
            </a:r>
            <a:r>
              <a:rPr lang="en-US" sz="1800" b="1" dirty="0">
                <a:solidFill>
                  <a:schemeClr val="tx1"/>
                </a:solidFill>
              </a:rPr>
              <a:t>, Capt. Cook &amp; Charles Green, New Zealand – noted no atmosphere for Mercury</a:t>
            </a:r>
          </a:p>
          <a:p>
            <a:endParaRPr lang="en-US" sz="1800" b="1" dirty="0">
              <a:solidFill>
                <a:srgbClr val="7030A0"/>
              </a:solidFill>
            </a:endParaRPr>
          </a:p>
          <a:p>
            <a:r>
              <a:rPr lang="en-US" sz="1800" b="1" u="sng" dirty="0">
                <a:solidFill>
                  <a:srgbClr val="7030A0"/>
                </a:solidFill>
              </a:rPr>
              <a:t>-- May 5, 1832</a:t>
            </a:r>
            <a:r>
              <a:rPr lang="en-US" sz="1800" b="1" dirty="0">
                <a:solidFill>
                  <a:srgbClr val="7030A0"/>
                </a:solidFill>
              </a:rPr>
              <a:t>, Priestley + </a:t>
            </a:r>
            <a:r>
              <a:rPr lang="en-US" sz="1800" b="1" dirty="0" err="1">
                <a:solidFill>
                  <a:srgbClr val="7030A0"/>
                </a:solidFill>
              </a:rPr>
              <a:t>Weale</a:t>
            </a:r>
            <a:r>
              <a:rPr lang="en-US" sz="1800" b="1" dirty="0">
                <a:solidFill>
                  <a:srgbClr val="7030A0"/>
                </a:solidFill>
              </a:rPr>
              <a:t>, Greenwich, England, measured diameter of Mercury</a:t>
            </a:r>
          </a:p>
          <a:p>
            <a:r>
              <a:rPr lang="en-US" sz="1800" b="1" dirty="0">
                <a:solidFill>
                  <a:srgbClr val="7030A0"/>
                </a:solidFill>
              </a:rPr>
              <a:t>-- also Bessel + </a:t>
            </a:r>
            <a:r>
              <a:rPr lang="en-US" sz="1800" b="1" dirty="0" err="1">
                <a:solidFill>
                  <a:srgbClr val="7030A0"/>
                </a:solidFill>
              </a:rPr>
              <a:t>Argelander</a:t>
            </a:r>
            <a:r>
              <a:rPr lang="en-US" sz="1800" b="1" dirty="0">
                <a:solidFill>
                  <a:srgbClr val="7030A0"/>
                </a:solidFill>
              </a:rPr>
              <a:t>, Prussia-Finland – </a:t>
            </a:r>
            <a:r>
              <a:rPr lang="en-US" sz="1800" b="1" i="1" dirty="0">
                <a:solidFill>
                  <a:srgbClr val="7030A0"/>
                </a:solidFill>
              </a:rPr>
              <a:t>both teams noticed “merging of planet with solar limb (edge)”</a:t>
            </a:r>
          </a:p>
        </p:txBody>
      </p:sp>
    </p:spTree>
    <p:extLst>
      <p:ext uri="{BB962C8B-B14F-4D97-AF65-F5344CB8AC3E}">
        <p14:creationId xmlns:p14="http://schemas.microsoft.com/office/powerpoint/2010/main" val="181978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1" y="1402214"/>
            <a:ext cx="6794939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7030A0"/>
                </a:solidFill>
              </a:rPr>
              <a:t>Persian polymath Avicenna (980-1037) </a:t>
            </a:r>
            <a:r>
              <a:rPr lang="en-US" sz="2400" u="sng" dirty="0">
                <a:solidFill>
                  <a:srgbClr val="7030A0"/>
                </a:solidFill>
              </a:rPr>
              <a:t>claimed</a:t>
            </a:r>
            <a:r>
              <a:rPr lang="en-US" sz="2400" dirty="0">
                <a:solidFill>
                  <a:srgbClr val="7030A0"/>
                </a:solidFill>
              </a:rPr>
              <a:t> to have seen Venus as a spot on the sun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7030A0"/>
                </a:solidFill>
              </a:rPr>
              <a:t>Possible for May 24, 1032, but he did not give a date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7030A0"/>
                </a:solidFill>
              </a:rPr>
              <a:t>May have been a sunspot </a:t>
            </a:r>
            <a:r>
              <a:rPr lang="en-US" sz="2000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7030A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u="sng" dirty="0"/>
              <a:t>Predicted</a:t>
            </a:r>
            <a:r>
              <a:rPr lang="en-US" sz="2400" dirty="0"/>
              <a:t> by Kepler 1627 for 1631, also for 1761 (but not 1639) </a:t>
            </a:r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u="sng" dirty="0">
                <a:solidFill>
                  <a:srgbClr val="0070C0"/>
                </a:solidFill>
              </a:rPr>
              <a:t>Calculation refined</a:t>
            </a:r>
            <a:r>
              <a:rPr lang="en-US" sz="2400" dirty="0">
                <a:solidFill>
                  <a:srgbClr val="0070C0"/>
                </a:solidFill>
              </a:rPr>
              <a:t> by Jeremy </a:t>
            </a:r>
            <a:r>
              <a:rPr lang="en-US" sz="2400" dirty="0" err="1">
                <a:solidFill>
                  <a:srgbClr val="0070C0"/>
                </a:solidFill>
              </a:rPr>
              <a:t>Horrocks</a:t>
            </a:r>
            <a:r>
              <a:rPr lang="en-US" sz="2400" dirty="0">
                <a:solidFill>
                  <a:srgbClr val="0070C0"/>
                </a:solidFill>
              </a:rPr>
              <a:t> (</a:t>
            </a:r>
            <a:r>
              <a:rPr lang="en-US" sz="2400" dirty="0" err="1">
                <a:solidFill>
                  <a:srgbClr val="0070C0"/>
                </a:solidFill>
              </a:rPr>
              <a:t>clergyman+astronomer</a:t>
            </a:r>
            <a:r>
              <a:rPr lang="en-US" sz="2400" dirty="0">
                <a:solidFill>
                  <a:srgbClr val="0070C0"/>
                </a:solidFill>
              </a:rPr>
              <a:t>), </a:t>
            </a:r>
            <a:r>
              <a:rPr lang="en-US" sz="2400" u="sng" dirty="0">
                <a:solidFill>
                  <a:srgbClr val="0070C0"/>
                </a:solidFill>
              </a:rPr>
              <a:t>predicted + observed</a:t>
            </a:r>
            <a:r>
              <a:rPr lang="en-US" sz="2400" dirty="0">
                <a:solidFill>
                  <a:srgbClr val="0070C0"/>
                </a:solidFill>
              </a:rPr>
              <a:t> with Wm. Crabtree, Dec. 4, 1639, Preston and Broughton, northern England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 err="1">
                <a:solidFill>
                  <a:srgbClr val="0070C0"/>
                </a:solidFill>
              </a:rPr>
              <a:t>Horrocks</a:t>
            </a:r>
            <a:r>
              <a:rPr lang="en-US" sz="2400" dirty="0">
                <a:solidFill>
                  <a:srgbClr val="0070C0"/>
                </a:solidFill>
              </a:rPr>
              <a:t> estimated </a:t>
            </a:r>
            <a:r>
              <a:rPr lang="en-US" sz="2400" i="1" u="sng" dirty="0">
                <a:solidFill>
                  <a:srgbClr val="7030A0"/>
                </a:solidFill>
              </a:rPr>
              <a:t>size of Venus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0070C0"/>
                </a:solidFill>
              </a:rPr>
              <a:t>Calculated </a:t>
            </a:r>
            <a:r>
              <a:rPr lang="en-US" sz="2400" i="1" u="sng" dirty="0">
                <a:solidFill>
                  <a:srgbClr val="7030A0"/>
                </a:solidFill>
              </a:rPr>
              <a:t>distance to Sun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(2/3 of actual value, best to date)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 Venus Transit Observations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7A07C-94C8-154C-8B8A-014855816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6533" y="1483329"/>
            <a:ext cx="897467" cy="1215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E53A22-AF43-D54C-A348-5EDDDE86D405}"/>
              </a:ext>
            </a:extLst>
          </p:cNvPr>
          <p:cNvSpPr txBox="1"/>
          <p:nvPr/>
        </p:nvSpPr>
        <p:spPr>
          <a:xfrm>
            <a:off x="7010614" y="1508567"/>
            <a:ext cx="123592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Avicenna, Iranian stamp, 1950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80C9B-EEA9-D742-8669-EEEE53709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278" y="2827048"/>
            <a:ext cx="1351722" cy="1180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4FB32F-9DF3-7245-8916-CBB63728DFAF}"/>
              </a:ext>
            </a:extLst>
          </p:cNvPr>
          <p:cNvSpPr txBox="1"/>
          <p:nvPr/>
        </p:nvSpPr>
        <p:spPr>
          <a:xfrm>
            <a:off x="6378326" y="3417190"/>
            <a:ext cx="1351723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Memorial plaque,  </a:t>
            </a:r>
            <a:r>
              <a:rPr lang="en-US" i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69D15-B723-0841-AEE6-7B554E335F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639" y="4128018"/>
            <a:ext cx="2142819" cy="2098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AEC159-64F6-2D4E-99BE-A93D1A766731}"/>
              </a:ext>
            </a:extLst>
          </p:cNvPr>
          <p:cNvSpPr txBox="1"/>
          <p:nvPr/>
        </p:nvSpPr>
        <p:spPr>
          <a:xfrm>
            <a:off x="6378326" y="629431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C2810-15E0-DE44-8412-47602C37B4C2}"/>
              </a:ext>
            </a:extLst>
          </p:cNvPr>
          <p:cNvSpPr txBox="1"/>
          <p:nvPr/>
        </p:nvSpPr>
        <p:spPr>
          <a:xfrm>
            <a:off x="6589775" y="6270746"/>
            <a:ext cx="2289395" cy="584775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solidFill>
                  <a:srgbClr val="0070C0"/>
                </a:solidFill>
              </a:rPr>
              <a:t>Horrocks</a:t>
            </a:r>
            <a:r>
              <a:rPr lang="en-US" sz="1600" i="1" dirty="0">
                <a:solidFill>
                  <a:srgbClr val="0070C0"/>
                </a:solidFill>
              </a:rPr>
              <a:t>’ drawing, source </a:t>
            </a:r>
            <a:r>
              <a:rPr lang="en-US" sz="1600" i="1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693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163468"/>
            <a:ext cx="3709115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Halley (1691, 1716) proposed Venus transits as more accurate for calculating distance to Sun LINK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/>
              <a:t>Died 1742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rgbClr val="7030A0"/>
                </a:solidFill>
              </a:rPr>
              <a:t>1761 British, French competition, other countries also involved, to send observing expeditions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0729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Venus Expeditions:  June 6, 1761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0B845-C595-1F4A-9FA4-B3545CCA8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63" y="1131757"/>
            <a:ext cx="5432738" cy="3051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5F3C43-CA88-E64C-BFCA-D82C4B28FF5A}"/>
              </a:ext>
            </a:extLst>
          </p:cNvPr>
          <p:cNvSpPr txBox="1"/>
          <p:nvPr/>
        </p:nvSpPr>
        <p:spPr>
          <a:xfrm>
            <a:off x="3810000" y="5021672"/>
            <a:ext cx="5127938" cy="1200329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pPr marL="341313" indent="-341313">
              <a:buSzPts val="3200"/>
            </a:pPr>
            <a:r>
              <a:rPr lang="en-US" sz="1800" b="1" i="1" dirty="0"/>
              <a:t>Much success for observations in: Siberia, Newfoundland, Madagascar, South Africa (Jeremiah Dixon &amp; Charles Mason), St. Petersburg (Mikhail Lomonosov)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79256-A741-F445-BA56-55F7DBABDC7D}"/>
              </a:ext>
            </a:extLst>
          </p:cNvPr>
          <p:cNvSpPr txBox="1"/>
          <p:nvPr/>
        </p:nvSpPr>
        <p:spPr>
          <a:xfrm>
            <a:off x="4294030" y="4233077"/>
            <a:ext cx="4412088" cy="7386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Diagram from Halley’s 1678 dissertation on calculating distance to Sun using June 4, 1761 transit of Venus.  Slide from NY times.  Source </a:t>
            </a:r>
            <a:r>
              <a:rPr lang="en-US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1850C-73B9-1E4C-B168-9EF4FB1FDB0B}"/>
              </a:ext>
            </a:extLst>
          </p:cNvPr>
          <p:cNvSpPr txBox="1"/>
          <p:nvPr/>
        </p:nvSpPr>
        <p:spPr>
          <a:xfrm>
            <a:off x="4016188" y="6275294"/>
            <a:ext cx="4449386" cy="338554"/>
          </a:xfrm>
          <a:prstGeom prst="rect">
            <a:avLst/>
          </a:prstGeom>
          <a:solidFill>
            <a:srgbClr val="EEB0AF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French organizer:  Joseph-Nicolas Delisle</a:t>
            </a:r>
          </a:p>
        </p:txBody>
      </p:sp>
    </p:spTree>
    <p:extLst>
      <p:ext uri="{BB962C8B-B14F-4D97-AF65-F5344CB8AC3E}">
        <p14:creationId xmlns:p14="http://schemas.microsoft.com/office/powerpoint/2010/main" val="83391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881" y="69015"/>
            <a:ext cx="8283389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European astronomers coordinated expeditions to view the transit of 1761 (7 Years’ War!)</a:t>
            </a:r>
          </a:p>
        </p:txBody>
      </p:sp>
      <p:grpSp>
        <p:nvGrpSpPr>
          <p:cNvPr id="25" name="Group 30"/>
          <p:cNvGrpSpPr>
            <a:grpSpLocks noChangeAspect="1"/>
          </p:cNvGrpSpPr>
          <p:nvPr/>
        </p:nvGrpSpPr>
        <p:grpSpPr bwMode="auto">
          <a:xfrm>
            <a:off x="732603" y="1888291"/>
            <a:ext cx="7678797" cy="3882058"/>
            <a:chOff x="105230" y="1117608"/>
            <a:chExt cx="8933538" cy="4516404"/>
          </a:xfrm>
        </p:grpSpPr>
        <p:pic>
          <p:nvPicPr>
            <p:cNvPr id="26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30" y="1117608"/>
              <a:ext cx="8933538" cy="4516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Oval 4"/>
            <p:cNvSpPr>
              <a:spLocks noChangeArrowheads="1"/>
            </p:cNvSpPr>
            <p:nvPr/>
          </p:nvSpPr>
          <p:spPr bwMode="auto">
            <a:xfrm>
              <a:off x="3086100" y="1980438"/>
              <a:ext cx="123825" cy="123825"/>
            </a:xfrm>
            <a:prstGeom prst="ellipse">
              <a:avLst/>
            </a:prstGeom>
            <a:solidFill>
              <a:srgbClr val="FF003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28" name="Oval 4"/>
            <p:cNvSpPr>
              <a:spLocks noChangeArrowheads="1"/>
            </p:cNvSpPr>
            <p:nvPr/>
          </p:nvSpPr>
          <p:spPr bwMode="auto">
            <a:xfrm>
              <a:off x="3976879" y="3860291"/>
              <a:ext cx="123825" cy="123825"/>
            </a:xfrm>
            <a:prstGeom prst="ellipse">
              <a:avLst/>
            </a:prstGeom>
            <a:solidFill>
              <a:srgbClr val="FF003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29" name="Oval 4"/>
            <p:cNvSpPr>
              <a:spLocks noChangeArrowheads="1"/>
            </p:cNvSpPr>
            <p:nvPr/>
          </p:nvSpPr>
          <p:spPr bwMode="auto">
            <a:xfrm>
              <a:off x="4716590" y="4292534"/>
              <a:ext cx="123825" cy="123825"/>
            </a:xfrm>
            <a:prstGeom prst="ellipse">
              <a:avLst/>
            </a:prstGeom>
            <a:solidFill>
              <a:srgbClr val="FF003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5645912" y="1728978"/>
              <a:ext cx="123825" cy="123825"/>
            </a:xfrm>
            <a:prstGeom prst="ellipse">
              <a:avLst/>
            </a:prstGeom>
            <a:solidFill>
              <a:srgbClr val="00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32" name="Oval 9"/>
            <p:cNvSpPr>
              <a:spLocks noChangeArrowheads="1"/>
            </p:cNvSpPr>
            <p:nvPr/>
          </p:nvSpPr>
          <p:spPr bwMode="auto">
            <a:xfrm>
              <a:off x="5840984" y="3919535"/>
              <a:ext cx="123825" cy="123825"/>
            </a:xfrm>
            <a:prstGeom prst="ellipse">
              <a:avLst/>
            </a:prstGeom>
            <a:solidFill>
              <a:srgbClr val="00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6270752" y="2965322"/>
              <a:ext cx="123825" cy="123825"/>
            </a:xfrm>
            <a:prstGeom prst="ellipse">
              <a:avLst/>
            </a:prstGeom>
            <a:solidFill>
              <a:srgbClr val="00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34" name="Oval 9"/>
            <p:cNvSpPr>
              <a:spLocks noChangeArrowheads="1"/>
            </p:cNvSpPr>
            <p:nvPr/>
          </p:nvSpPr>
          <p:spPr bwMode="auto">
            <a:xfrm>
              <a:off x="4656645" y="2042350"/>
              <a:ext cx="123825" cy="123825"/>
            </a:xfrm>
            <a:prstGeom prst="ellipse">
              <a:avLst/>
            </a:prstGeom>
            <a:solidFill>
              <a:srgbClr val="00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35" name="TextBox 11"/>
            <p:cNvSpPr txBox="1">
              <a:spLocks noChangeArrowheads="1"/>
            </p:cNvSpPr>
            <p:nvPr/>
          </p:nvSpPr>
          <p:spPr bwMode="auto">
            <a:xfrm>
              <a:off x="3136900" y="1889126"/>
              <a:ext cx="1128661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 dirty="0">
                  <a:solidFill>
                    <a:srgbClr val="000000"/>
                  </a:solidFill>
                  <a:cs typeface="Arial" charset="0"/>
                </a:rPr>
                <a:t>Winthrop</a:t>
              </a:r>
            </a:p>
          </p:txBody>
        </p:sp>
        <p:sp>
          <p:nvSpPr>
            <p:cNvPr id="36" name="TextBox 12"/>
            <p:cNvSpPr txBox="1">
              <a:spLocks noChangeArrowheads="1"/>
            </p:cNvSpPr>
            <p:nvPr/>
          </p:nvSpPr>
          <p:spPr bwMode="auto">
            <a:xfrm>
              <a:off x="3517900" y="3925887"/>
              <a:ext cx="1266667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>
                  <a:solidFill>
                    <a:srgbClr val="000000"/>
                  </a:solidFill>
                  <a:cs typeface="Arial" charset="0"/>
                </a:rPr>
                <a:t>Maskelyne</a:t>
              </a:r>
            </a:p>
          </p:txBody>
        </p:sp>
        <p:sp>
          <p:nvSpPr>
            <p:cNvPr id="37" name="TextBox 13"/>
            <p:cNvSpPr txBox="1">
              <a:spLocks noChangeArrowheads="1"/>
            </p:cNvSpPr>
            <p:nvPr/>
          </p:nvSpPr>
          <p:spPr bwMode="auto">
            <a:xfrm>
              <a:off x="4689475" y="4389438"/>
              <a:ext cx="1082038" cy="608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>
                  <a:solidFill>
                    <a:srgbClr val="000000"/>
                  </a:solidFill>
                  <a:cs typeface="Arial" charset="0"/>
                </a:rPr>
                <a:t>Dixon</a:t>
              </a:r>
              <a:br>
                <a:rPr lang="en-US" sz="1400" b="1">
                  <a:solidFill>
                    <a:srgbClr val="000000"/>
                  </a:solidFill>
                  <a:cs typeface="Arial" charset="0"/>
                </a:rPr>
              </a:br>
              <a:r>
                <a:rPr lang="en-US" sz="1400" b="1">
                  <a:solidFill>
                    <a:srgbClr val="000000"/>
                  </a:solidFill>
                  <a:cs typeface="Arial" charset="0"/>
                </a:rPr>
                <a:t>&amp; Mason</a:t>
              </a:r>
            </a:p>
          </p:txBody>
        </p:sp>
        <p:sp>
          <p:nvSpPr>
            <p:cNvPr id="38" name="TextBox 14"/>
            <p:cNvSpPr txBox="1">
              <a:spLocks noChangeArrowheads="1"/>
            </p:cNvSpPr>
            <p:nvPr/>
          </p:nvSpPr>
          <p:spPr bwMode="auto">
            <a:xfrm>
              <a:off x="5707064" y="3984625"/>
              <a:ext cx="863840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 dirty="0" err="1">
                  <a:solidFill>
                    <a:srgbClr val="000000"/>
                  </a:solidFill>
                  <a:cs typeface="Arial" charset="0"/>
                </a:rPr>
                <a:t>Pingré</a:t>
              </a:r>
              <a:endParaRPr lang="en-US" sz="1400" b="1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9" name="TextBox 15"/>
            <p:cNvSpPr txBox="1">
              <a:spLocks noChangeArrowheads="1"/>
            </p:cNvSpPr>
            <p:nvPr/>
          </p:nvSpPr>
          <p:spPr bwMode="auto">
            <a:xfrm>
              <a:off x="5722938" y="1636713"/>
              <a:ext cx="977602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>
                  <a:solidFill>
                    <a:srgbClr val="000000"/>
                  </a:solidFill>
                  <a:cs typeface="Arial" charset="0"/>
                </a:rPr>
                <a:t>Chappe</a:t>
              </a:r>
            </a:p>
          </p:txBody>
        </p:sp>
        <p:sp>
          <p:nvSpPr>
            <p:cNvPr id="40" name="TextBox 17"/>
            <p:cNvSpPr txBox="1">
              <a:spLocks noChangeArrowheads="1"/>
            </p:cNvSpPr>
            <p:nvPr/>
          </p:nvSpPr>
          <p:spPr bwMode="auto">
            <a:xfrm>
              <a:off x="4614863" y="1119188"/>
              <a:ext cx="597154" cy="3580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 dirty="0">
                  <a:solidFill>
                    <a:srgbClr val="000000"/>
                  </a:solidFill>
                  <a:cs typeface="Arial" charset="0"/>
                </a:rPr>
                <a:t>Hell</a:t>
              </a:r>
            </a:p>
          </p:txBody>
        </p:sp>
        <p:sp>
          <p:nvSpPr>
            <p:cNvPr id="41" name="Oval 16"/>
            <p:cNvSpPr>
              <a:spLocks noChangeArrowheads="1"/>
            </p:cNvSpPr>
            <p:nvPr/>
          </p:nvSpPr>
          <p:spPr bwMode="auto">
            <a:xfrm>
              <a:off x="4803839" y="1371979"/>
              <a:ext cx="123825" cy="123825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42" name="TextBox 18"/>
            <p:cNvSpPr txBox="1">
              <a:spLocks noChangeArrowheads="1"/>
            </p:cNvSpPr>
            <p:nvPr/>
          </p:nvSpPr>
          <p:spPr bwMode="auto">
            <a:xfrm>
              <a:off x="5840413" y="3089275"/>
              <a:ext cx="1104418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>
                  <a:solidFill>
                    <a:srgbClr val="000000"/>
                  </a:solidFill>
                  <a:cs typeface="Arial" charset="0"/>
                </a:rPr>
                <a:t>Le Gentil</a:t>
              </a:r>
            </a:p>
          </p:txBody>
        </p:sp>
        <p:sp>
          <p:nvSpPr>
            <p:cNvPr id="44" name="TextBox 20"/>
            <p:cNvSpPr txBox="1">
              <a:spLocks noChangeArrowheads="1"/>
            </p:cNvSpPr>
            <p:nvPr/>
          </p:nvSpPr>
          <p:spPr bwMode="auto">
            <a:xfrm>
              <a:off x="4724400" y="2052639"/>
              <a:ext cx="792972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 dirty="0" err="1">
                  <a:solidFill>
                    <a:srgbClr val="000000"/>
                  </a:solidFill>
                  <a:cs typeface="Arial" charset="0"/>
                </a:rPr>
                <a:t>Thury</a:t>
              </a:r>
              <a:endParaRPr lang="en-US" sz="1400" b="1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15451" y="5333732"/>
            <a:ext cx="5168836" cy="469281"/>
            <a:chOff x="115451" y="4461364"/>
            <a:chExt cx="5168836" cy="469281"/>
          </a:xfrm>
        </p:grpSpPr>
        <p:sp>
          <p:nvSpPr>
            <p:cNvPr id="46" name="Rectangle 45"/>
            <p:cNvSpPr/>
            <p:nvPr/>
          </p:nvSpPr>
          <p:spPr>
            <a:xfrm>
              <a:off x="115451" y="4461364"/>
              <a:ext cx="5168836" cy="469281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 cmpd="sng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29"/>
            <p:cNvGrpSpPr>
              <a:grpSpLocks/>
            </p:cNvGrpSpPr>
            <p:nvPr/>
          </p:nvGrpSpPr>
          <p:grpSpPr bwMode="auto">
            <a:xfrm>
              <a:off x="228346" y="4500172"/>
              <a:ext cx="5055940" cy="400110"/>
              <a:chOff x="1476559" y="5867576"/>
              <a:chExt cx="5091429" cy="400170"/>
            </a:xfrm>
          </p:grpSpPr>
          <p:sp>
            <p:nvSpPr>
              <p:cNvPr id="48" name="TextBox 24"/>
              <p:cNvSpPr txBox="1">
                <a:spLocks noChangeArrowheads="1"/>
              </p:cNvSpPr>
              <p:nvPr/>
            </p:nvSpPr>
            <p:spPr bwMode="auto">
              <a:xfrm>
                <a:off x="1600391" y="5867576"/>
                <a:ext cx="898003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British</a:t>
                </a:r>
              </a:p>
            </p:txBody>
          </p:sp>
          <p:sp>
            <p:nvSpPr>
              <p:cNvPr id="49" name="Oval 22"/>
              <p:cNvSpPr>
                <a:spLocks noChangeAspect="1" noChangeArrowheads="1"/>
              </p:cNvSpPr>
              <p:nvPr/>
            </p:nvSpPr>
            <p:spPr bwMode="auto">
              <a:xfrm>
                <a:off x="1476559" y="6005719"/>
                <a:ext cx="154781" cy="154779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00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0" name="Oval 25"/>
              <p:cNvSpPr>
                <a:spLocks noChangeArrowheads="1"/>
              </p:cNvSpPr>
              <p:nvPr/>
            </p:nvSpPr>
            <p:spPr bwMode="auto">
              <a:xfrm>
                <a:off x="3391290" y="6005718"/>
                <a:ext cx="154781" cy="154781"/>
              </a:xfrm>
              <a:prstGeom prst="ellipse">
                <a:avLst/>
              </a:prstGeom>
              <a:solidFill>
                <a:srgbClr val="3AC2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000">
                  <a:latin typeface="Times New Roman" pitchFamily="18" charset="0"/>
                </a:endParaRPr>
              </a:p>
            </p:txBody>
          </p:sp>
          <p:sp>
            <p:nvSpPr>
              <p:cNvPr id="51" name="TextBox 26"/>
              <p:cNvSpPr txBox="1">
                <a:spLocks noChangeArrowheads="1"/>
              </p:cNvSpPr>
              <p:nvPr/>
            </p:nvSpPr>
            <p:spPr bwMode="auto">
              <a:xfrm>
                <a:off x="3530355" y="5867576"/>
                <a:ext cx="98296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French</a:t>
                </a:r>
              </a:p>
            </p:txBody>
          </p:sp>
          <p:sp>
            <p:nvSpPr>
              <p:cNvPr id="60" name="Oval 27"/>
              <p:cNvSpPr>
                <a:spLocks noChangeAspect="1" noChangeArrowheads="1"/>
              </p:cNvSpPr>
              <p:nvPr/>
            </p:nvSpPr>
            <p:spPr bwMode="auto">
              <a:xfrm>
                <a:off x="5306019" y="6005718"/>
                <a:ext cx="154785" cy="154781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000">
                  <a:latin typeface="Times New Roman" pitchFamily="18" charset="0"/>
                </a:endParaRPr>
              </a:p>
            </p:txBody>
          </p:sp>
          <p:sp>
            <p:nvSpPr>
              <p:cNvPr id="61" name="TextBox 28"/>
              <p:cNvSpPr txBox="1">
                <a:spLocks noChangeArrowheads="1"/>
              </p:cNvSpPr>
              <p:nvPr/>
            </p:nvSpPr>
            <p:spPr bwMode="auto">
              <a:xfrm>
                <a:off x="5429853" y="5867576"/>
                <a:ext cx="1138135" cy="4001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Austrian</a:t>
                </a:r>
              </a:p>
            </p:txBody>
          </p:sp>
        </p:grpSp>
      </p:grpSp>
      <p:pic>
        <p:nvPicPr>
          <p:cNvPr id="3" name="Picture 2" descr="Delisl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13"/>
          <a:stretch/>
        </p:blipFill>
        <p:spPr>
          <a:xfrm>
            <a:off x="214131" y="1898647"/>
            <a:ext cx="1978584" cy="28873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9105D6-AF07-0748-9220-049781AF33F3}"/>
              </a:ext>
            </a:extLst>
          </p:cNvPr>
          <p:cNvSpPr txBox="1"/>
          <p:nvPr/>
        </p:nvSpPr>
        <p:spPr>
          <a:xfrm>
            <a:off x="537881" y="5861015"/>
            <a:ext cx="3770721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Slide courtesy of Rick </a:t>
            </a:r>
            <a:r>
              <a:rPr lang="en-US" sz="2000" b="1" dirty="0" err="1"/>
              <a:t>Pogge</a:t>
            </a:r>
            <a:r>
              <a:rPr lang="en-US" sz="2000" b="1" dirty="0"/>
              <a:t>, Ohio State Univ.</a:t>
            </a:r>
          </a:p>
        </p:txBody>
      </p:sp>
    </p:spTree>
    <p:extLst>
      <p:ext uri="{BB962C8B-B14F-4D97-AF65-F5344CB8AC3E}">
        <p14:creationId xmlns:p14="http://schemas.microsoft.com/office/powerpoint/2010/main" val="109553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355271"/>
            <a:ext cx="9144000" cy="34872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More expeditions: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Tahiti</a:t>
            </a:r>
            <a:r>
              <a:rPr lang="en-US" dirty="0">
                <a:solidFill>
                  <a:srgbClr val="0070C0"/>
                </a:solidFill>
              </a:rPr>
              <a:t> (Cook &amp; Greene), St. Petersburg + 8 other places in </a:t>
            </a:r>
            <a:r>
              <a:rPr lang="en-US" u="sng" dirty="0">
                <a:solidFill>
                  <a:srgbClr val="0070C0"/>
                </a:solidFill>
              </a:rPr>
              <a:t>Russian Empire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u="sng" dirty="0">
                <a:solidFill>
                  <a:srgbClr val="0070C0"/>
                </a:solidFill>
              </a:rPr>
              <a:t>London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u="sng" dirty="0">
                <a:solidFill>
                  <a:srgbClr val="0070C0"/>
                </a:solidFill>
              </a:rPr>
              <a:t>Norway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u="sng" dirty="0">
                <a:solidFill>
                  <a:srgbClr val="0070C0"/>
                </a:solidFill>
              </a:rPr>
              <a:t>Hudson Bay</a:t>
            </a:r>
            <a:r>
              <a:rPr lang="en-US" dirty="0">
                <a:solidFill>
                  <a:srgbClr val="0070C0"/>
                </a:solidFill>
              </a:rPr>
              <a:t>, various parts of </a:t>
            </a:r>
            <a:r>
              <a:rPr lang="en-US" u="sng" dirty="0">
                <a:solidFill>
                  <a:srgbClr val="0070C0"/>
                </a:solidFill>
              </a:rPr>
              <a:t>future US </a:t>
            </a:r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u="sng" dirty="0">
                <a:solidFill>
                  <a:srgbClr val="0070C0"/>
                </a:solidFill>
              </a:rPr>
              <a:t>Canada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u="sng" dirty="0">
                <a:solidFill>
                  <a:srgbClr val="0070C0"/>
                </a:solidFill>
              </a:rPr>
              <a:t>Baja California</a:t>
            </a:r>
            <a:r>
              <a:rPr lang="en-US" dirty="0">
                <a:solidFill>
                  <a:srgbClr val="0070C0"/>
                </a:solidFill>
              </a:rPr>
              <a:t> (20/28 in expedition died)  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Sponsored by Catherine the Great, George III, Christian VII of Denmark, Pennsylvania legislature etc.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Venus Expeditions, June 3-4, 1769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8F705B-5F77-2946-8092-25A462AB748C}"/>
              </a:ext>
            </a:extLst>
          </p:cNvPr>
          <p:cNvSpPr txBox="1"/>
          <p:nvPr/>
        </p:nvSpPr>
        <p:spPr>
          <a:xfrm>
            <a:off x="228467" y="4842560"/>
            <a:ext cx="3064933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Distance to Sun </a:t>
            </a:r>
            <a:r>
              <a:rPr lang="en-US" sz="2000" b="1" i="1" dirty="0">
                <a:solidFill>
                  <a:srgbClr val="7030A0"/>
                </a:solidFill>
              </a:rPr>
              <a:t>calculated to 3% of current value</a:t>
            </a:r>
            <a:endParaRPr lang="en-US" sz="2400" b="1" i="1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BF59D-E057-C649-ABB3-767E1AFD7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579" y="4477115"/>
            <a:ext cx="3564232" cy="2275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CFB6F8-0E06-A140-B448-E9F2BDEC3AEB}"/>
              </a:ext>
            </a:extLst>
          </p:cNvPr>
          <p:cNvSpPr txBox="1"/>
          <p:nvPr/>
        </p:nvSpPr>
        <p:spPr>
          <a:xfrm>
            <a:off x="3616497" y="4907014"/>
            <a:ext cx="1757082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Drawings from David Rittenhouse, Pennsylvania (slide from </a:t>
            </a:r>
            <a:r>
              <a:rPr lang="en-US" sz="1600" b="1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NY Times</a:t>
            </a:r>
            <a:r>
              <a:rPr lang="en-US" sz="1600" b="1" i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18809-FBD1-0D41-8C26-F87106652942}"/>
              </a:ext>
            </a:extLst>
          </p:cNvPr>
          <p:cNvSpPr txBox="1"/>
          <p:nvPr/>
        </p:nvSpPr>
        <p:spPr>
          <a:xfrm>
            <a:off x="228467" y="5958819"/>
            <a:ext cx="3181841" cy="738664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</a:rPr>
              <a:t>Atmosphere</a:t>
            </a:r>
            <a:r>
              <a:rPr lang="en-US" sz="1800" b="1" i="1" dirty="0"/>
              <a:t> of Venus detected by several teams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345067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11"/>
          <p:cNvSpPr>
            <a:spLocks noChangeArrowheads="1"/>
          </p:cNvSpPr>
          <p:nvPr/>
        </p:nvSpPr>
        <p:spPr bwMode="auto">
          <a:xfrm>
            <a:off x="3529017" y="5354243"/>
            <a:ext cx="4021137" cy="64650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 flipV="1">
            <a:off x="6321297" y="3658800"/>
            <a:ext cx="902779" cy="148149"/>
          </a:xfrm>
          <a:prstGeom prst="line">
            <a:avLst/>
          </a:prstGeom>
          <a:noFill/>
          <a:ln w="38100" cap="rnd">
            <a:solidFill>
              <a:schemeClr val="accent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40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18445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6" y="1527329"/>
            <a:ext cx="7680959" cy="388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6" name="Oval 4"/>
          <p:cNvSpPr>
            <a:spLocks noChangeArrowheads="1"/>
          </p:cNvSpPr>
          <p:nvPr/>
        </p:nvSpPr>
        <p:spPr bwMode="auto">
          <a:xfrm>
            <a:off x="2843530" y="2065201"/>
            <a:ext cx="104013" cy="104104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47" name="Oval 4"/>
          <p:cNvSpPr>
            <a:spLocks noChangeArrowheads="1"/>
          </p:cNvSpPr>
          <p:nvPr/>
        </p:nvSpPr>
        <p:spPr bwMode="auto">
          <a:xfrm>
            <a:off x="1418018" y="3871012"/>
            <a:ext cx="104013" cy="104104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48" name="Oval 9"/>
          <p:cNvSpPr>
            <a:spLocks noChangeArrowheads="1"/>
          </p:cNvSpPr>
          <p:nvPr/>
        </p:nvSpPr>
        <p:spPr bwMode="auto">
          <a:xfrm>
            <a:off x="2023427" y="2829968"/>
            <a:ext cx="104013" cy="10410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49" name="TextBox 28"/>
          <p:cNvSpPr txBox="1">
            <a:spLocks noChangeArrowheads="1"/>
          </p:cNvSpPr>
          <p:nvPr/>
        </p:nvSpPr>
        <p:spPr bwMode="auto">
          <a:xfrm>
            <a:off x="2916124" y="2373511"/>
            <a:ext cx="9701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dirty="0">
                <a:solidFill>
                  <a:srgbClr val="000000"/>
                </a:solidFill>
                <a:ea typeface="+mn-ea"/>
                <a:cs typeface="Arial" charset="0"/>
              </a:rPr>
              <a:t>Winthrop</a:t>
            </a:r>
          </a:p>
        </p:txBody>
      </p:sp>
      <p:sp>
        <p:nvSpPr>
          <p:cNvPr id="18450" name="TextBox 29"/>
          <p:cNvSpPr txBox="1">
            <a:spLocks noChangeArrowheads="1"/>
          </p:cNvSpPr>
          <p:nvPr/>
        </p:nvSpPr>
        <p:spPr bwMode="auto">
          <a:xfrm>
            <a:off x="1408683" y="3935077"/>
            <a:ext cx="6319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dirty="0">
                <a:solidFill>
                  <a:srgbClr val="000000"/>
                </a:solidFill>
                <a:ea typeface="+mn-ea"/>
                <a:cs typeface="Arial" charset="0"/>
              </a:rPr>
              <a:t>Cook</a:t>
            </a:r>
          </a:p>
        </p:txBody>
      </p:sp>
      <p:sp>
        <p:nvSpPr>
          <p:cNvPr id="18451" name="TextBox 32"/>
          <p:cNvSpPr txBox="1">
            <a:spLocks noChangeArrowheads="1"/>
          </p:cNvSpPr>
          <p:nvPr/>
        </p:nvSpPr>
        <p:spPr bwMode="auto">
          <a:xfrm>
            <a:off x="1432687" y="2872678"/>
            <a:ext cx="8402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dirty="0" err="1">
                <a:solidFill>
                  <a:srgbClr val="000000"/>
                </a:solidFill>
                <a:ea typeface="+mn-ea"/>
                <a:cs typeface="Arial" charset="0"/>
              </a:rPr>
              <a:t>Chappe</a:t>
            </a:r>
            <a:endParaRPr lang="en-US" sz="1400" b="1" dirty="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18452" name="TextBox 33"/>
          <p:cNvSpPr txBox="1">
            <a:spLocks noChangeArrowheads="1"/>
          </p:cNvSpPr>
          <p:nvPr/>
        </p:nvSpPr>
        <p:spPr bwMode="auto">
          <a:xfrm>
            <a:off x="4595747" y="1514067"/>
            <a:ext cx="513282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dirty="0">
                <a:solidFill>
                  <a:srgbClr val="000000"/>
                </a:solidFill>
                <a:ea typeface="+mn-ea"/>
                <a:cs typeface="Arial" charset="0"/>
              </a:rPr>
              <a:t>Hell</a:t>
            </a:r>
          </a:p>
        </p:txBody>
      </p:sp>
      <p:sp>
        <p:nvSpPr>
          <p:cNvPr id="18453" name="Oval 34"/>
          <p:cNvSpPr>
            <a:spLocks noChangeArrowheads="1"/>
          </p:cNvSpPr>
          <p:nvPr/>
        </p:nvSpPr>
        <p:spPr bwMode="auto">
          <a:xfrm>
            <a:off x="4754435" y="1770070"/>
            <a:ext cx="104013" cy="104104"/>
          </a:xfrm>
          <a:prstGeom prst="ellipse">
            <a:avLst/>
          </a:prstGeom>
          <a:solidFill>
            <a:srgbClr val="00FF00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54" name="Oval 4"/>
          <p:cNvSpPr>
            <a:spLocks noChangeArrowheads="1"/>
          </p:cNvSpPr>
          <p:nvPr/>
        </p:nvSpPr>
        <p:spPr bwMode="auto">
          <a:xfrm>
            <a:off x="2878201" y="2389526"/>
            <a:ext cx="104013" cy="104104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55" name="TextBox 28"/>
          <p:cNvSpPr txBox="1">
            <a:spLocks noChangeArrowheads="1"/>
          </p:cNvSpPr>
          <p:nvPr/>
        </p:nvSpPr>
        <p:spPr bwMode="auto">
          <a:xfrm>
            <a:off x="2880867" y="1930400"/>
            <a:ext cx="7024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>
                <a:solidFill>
                  <a:srgbClr val="000000"/>
                </a:solidFill>
                <a:ea typeface="+mn-ea"/>
                <a:cs typeface="Arial" charset="0"/>
              </a:rPr>
              <a:t>Wales</a:t>
            </a:r>
          </a:p>
        </p:txBody>
      </p:sp>
      <p:sp>
        <p:nvSpPr>
          <p:cNvPr id="18456" name="Oval 9"/>
          <p:cNvSpPr>
            <a:spLocks noChangeArrowheads="1"/>
          </p:cNvSpPr>
          <p:nvPr/>
        </p:nvSpPr>
        <p:spPr bwMode="auto">
          <a:xfrm>
            <a:off x="6817359" y="2947419"/>
            <a:ext cx="104013" cy="10410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57" name="TextBox 35"/>
          <p:cNvSpPr txBox="1">
            <a:spLocks noChangeArrowheads="1"/>
          </p:cNvSpPr>
          <p:nvPr/>
        </p:nvSpPr>
        <p:spPr bwMode="auto">
          <a:xfrm>
            <a:off x="6868032" y="2891364"/>
            <a:ext cx="9492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dirty="0">
                <a:solidFill>
                  <a:srgbClr val="000000"/>
                </a:solidFill>
                <a:ea typeface="+mn-ea"/>
                <a:cs typeface="Arial" charset="0"/>
              </a:rPr>
              <a:t>Le </a:t>
            </a:r>
            <a:r>
              <a:rPr lang="en-US" sz="1400" b="1" dirty="0" err="1">
                <a:solidFill>
                  <a:srgbClr val="000000"/>
                </a:solidFill>
                <a:ea typeface="+mn-ea"/>
                <a:cs typeface="Arial" charset="0"/>
              </a:rPr>
              <a:t>Gentil</a:t>
            </a:r>
            <a:endParaRPr lang="en-US" sz="1400" b="1" dirty="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18458" name="Line 37"/>
          <p:cNvSpPr>
            <a:spLocks noChangeShapeType="1"/>
          </p:cNvSpPr>
          <p:nvPr/>
        </p:nvSpPr>
        <p:spPr bwMode="auto">
          <a:xfrm flipV="1">
            <a:off x="6030594" y="2998137"/>
            <a:ext cx="833437" cy="130798"/>
          </a:xfrm>
          <a:prstGeom prst="line">
            <a:avLst/>
          </a:prstGeom>
          <a:noFill/>
          <a:ln w="38100" cap="rnd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4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18459" name="Oval 9"/>
          <p:cNvSpPr>
            <a:spLocks noChangeArrowheads="1"/>
          </p:cNvSpPr>
          <p:nvPr/>
        </p:nvSpPr>
        <p:spPr bwMode="auto">
          <a:xfrm>
            <a:off x="5986589" y="3080886"/>
            <a:ext cx="104013" cy="10410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9038" y="387766"/>
            <a:ext cx="8413418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>
              <a:buClrTx/>
              <a:defRPr/>
            </a:pPr>
            <a:r>
              <a:rPr lang="en-US" sz="2400" b="1" dirty="0">
                <a:solidFill>
                  <a:srgbClr val="1F497D">
                    <a:lumMod val="50000"/>
                  </a:srgbClr>
                </a:solidFill>
              </a:rPr>
              <a:t>1769 transit: War’s over, back to science!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09570" y="5342392"/>
            <a:ext cx="5168836" cy="469281"/>
            <a:chOff x="115451" y="4448272"/>
            <a:chExt cx="5168836" cy="469281"/>
          </a:xfrm>
        </p:grpSpPr>
        <p:sp>
          <p:nvSpPr>
            <p:cNvPr id="43" name="Rectangle 42"/>
            <p:cNvSpPr/>
            <p:nvPr/>
          </p:nvSpPr>
          <p:spPr>
            <a:xfrm>
              <a:off x="115451" y="4448272"/>
              <a:ext cx="5168836" cy="469281"/>
            </a:xfrm>
            <a:prstGeom prst="rect">
              <a:avLst/>
            </a:prstGeom>
            <a:solidFill>
              <a:srgbClr val="1F497D">
                <a:lumMod val="20000"/>
                <a:lumOff val="80000"/>
                <a:alpha val="49000"/>
              </a:srgbClr>
            </a:solidFill>
            <a:ln w="12700" cap="flat" cmpd="sng" algn="ctr">
              <a:solidFill>
                <a:srgbClr val="1F497D">
                  <a:lumMod val="7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>
                <a:buClrTx/>
                <a:defRPr/>
              </a:pPr>
              <a:endParaRPr lang="en-US" sz="1800">
                <a:solidFill>
                  <a:sysClr val="window" lastClr="FFFFFF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4" name="Group 29"/>
            <p:cNvGrpSpPr>
              <a:grpSpLocks/>
            </p:cNvGrpSpPr>
            <p:nvPr/>
          </p:nvGrpSpPr>
          <p:grpSpPr bwMode="auto">
            <a:xfrm>
              <a:off x="228346" y="4500172"/>
              <a:ext cx="5055940" cy="400110"/>
              <a:chOff x="1476559" y="5867576"/>
              <a:chExt cx="5091429" cy="400170"/>
            </a:xfrm>
          </p:grpSpPr>
          <p:sp>
            <p:nvSpPr>
              <p:cNvPr id="45" name="TextBox 24"/>
              <p:cNvSpPr txBox="1">
                <a:spLocks noChangeArrowheads="1"/>
              </p:cNvSpPr>
              <p:nvPr/>
            </p:nvSpPr>
            <p:spPr bwMode="auto">
              <a:xfrm>
                <a:off x="1600391" y="5867576"/>
                <a:ext cx="898003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buClrTx/>
                  <a:defRPr/>
                </a:pPr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British</a:t>
                </a:r>
              </a:p>
            </p:txBody>
          </p:sp>
          <p:sp>
            <p:nvSpPr>
              <p:cNvPr id="46" name="Oval 22"/>
              <p:cNvSpPr>
                <a:spLocks noChangeAspect="1" noChangeArrowheads="1"/>
              </p:cNvSpPr>
              <p:nvPr/>
            </p:nvSpPr>
            <p:spPr bwMode="auto">
              <a:xfrm>
                <a:off x="1476559" y="6005719"/>
                <a:ext cx="154781" cy="154779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ysClr val="windowText" lastClr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>
                  <a:buClrTx/>
                  <a:defRPr/>
                </a:pPr>
                <a:endParaRPr lang="en-US" sz="200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7" name="Oval 25"/>
              <p:cNvSpPr>
                <a:spLocks noChangeArrowheads="1"/>
              </p:cNvSpPr>
              <p:nvPr/>
            </p:nvSpPr>
            <p:spPr bwMode="auto">
              <a:xfrm>
                <a:off x="3391290" y="6005718"/>
                <a:ext cx="154781" cy="154781"/>
              </a:xfrm>
              <a:prstGeom prst="ellipse">
                <a:avLst/>
              </a:prstGeom>
              <a:solidFill>
                <a:srgbClr val="3AC2FF"/>
              </a:solidFill>
              <a:ln w="12700">
                <a:solidFill>
                  <a:sysClr val="windowText" lastClr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>
                  <a:buClrTx/>
                  <a:defRPr/>
                </a:pPr>
                <a:endParaRPr lang="en-US" sz="200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8" name="TextBox 26"/>
              <p:cNvSpPr txBox="1">
                <a:spLocks noChangeArrowheads="1"/>
              </p:cNvSpPr>
              <p:nvPr/>
            </p:nvSpPr>
            <p:spPr bwMode="auto">
              <a:xfrm>
                <a:off x="3530355" y="5867576"/>
                <a:ext cx="98296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buClrTx/>
                  <a:defRPr/>
                </a:pPr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French</a:t>
                </a:r>
              </a:p>
            </p:txBody>
          </p:sp>
          <p:sp>
            <p:nvSpPr>
              <p:cNvPr id="49" name="Oval 27"/>
              <p:cNvSpPr>
                <a:spLocks noChangeAspect="1" noChangeArrowheads="1"/>
              </p:cNvSpPr>
              <p:nvPr/>
            </p:nvSpPr>
            <p:spPr bwMode="auto">
              <a:xfrm>
                <a:off x="5306019" y="6005718"/>
                <a:ext cx="154785" cy="154781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ysClr val="windowText" lastClr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>
                  <a:buClrTx/>
                  <a:defRPr/>
                </a:pPr>
                <a:endParaRPr lang="en-US" sz="200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0" name="TextBox 28"/>
              <p:cNvSpPr txBox="1">
                <a:spLocks noChangeArrowheads="1"/>
              </p:cNvSpPr>
              <p:nvPr/>
            </p:nvSpPr>
            <p:spPr bwMode="auto">
              <a:xfrm>
                <a:off x="5429853" y="5867576"/>
                <a:ext cx="1138135" cy="4001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buClrTx/>
                  <a:defRPr/>
                </a:pPr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Austrian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5FF6C47-B6B5-0344-BE72-EB0F5E5A894C}"/>
              </a:ext>
            </a:extLst>
          </p:cNvPr>
          <p:cNvSpPr/>
          <p:nvPr/>
        </p:nvSpPr>
        <p:spPr>
          <a:xfrm>
            <a:off x="1060043" y="5930192"/>
            <a:ext cx="308816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 dirty="0"/>
              <a:t>Slide courtesy of Rick </a:t>
            </a:r>
            <a:r>
              <a:rPr lang="en-US" sz="1800" b="1" dirty="0" err="1"/>
              <a:t>Pogge</a:t>
            </a:r>
            <a:r>
              <a:rPr lang="en-US" sz="1800" b="1" dirty="0"/>
              <a:t>, Ohio State Univ.</a:t>
            </a:r>
          </a:p>
        </p:txBody>
      </p:sp>
    </p:spTree>
    <p:extLst>
      <p:ext uri="{BB962C8B-B14F-4D97-AF65-F5344CB8AC3E}">
        <p14:creationId xmlns:p14="http://schemas.microsoft.com/office/powerpoint/2010/main" val="2931845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8244348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u="sng" dirty="0"/>
              <a:t>Left France Mar 1760</a:t>
            </a:r>
            <a:r>
              <a:rPr lang="en-US" sz="2800" dirty="0"/>
              <a:t> to Pondicherry, India to observe 1761 eclipse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Seven Years War got him stuck in Mauritius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Mar 1761 got on ship to India </a:t>
            </a:r>
            <a:r>
              <a:rPr lang="en-US" sz="2400" b="1" dirty="0"/>
              <a:t>BUT</a:t>
            </a:r>
            <a:r>
              <a:rPr lang="en-US" sz="2400" dirty="0"/>
              <a:t> </a:t>
            </a:r>
            <a:r>
              <a:rPr lang="en-US" sz="2400" i="1" dirty="0"/>
              <a:t>British occupied city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Spent transit at sea, </a:t>
            </a:r>
            <a:r>
              <a:rPr lang="en-US" sz="2400" i="1" dirty="0">
                <a:solidFill>
                  <a:srgbClr val="0070C0"/>
                </a:solidFill>
              </a:rPr>
              <a:t>saw but couldn’t measure timings from pitching ship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u="sng" dirty="0"/>
              <a:t>Stayed for 1769 eclipse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Explored Madagascar, set off for Philippines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Spanish refused entry, returned to India (again French), Mar 1768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Built observatory, </a:t>
            </a:r>
            <a:r>
              <a:rPr lang="en-US" sz="2400" i="1" u="sng" dirty="0">
                <a:solidFill>
                  <a:srgbClr val="C00000"/>
                </a:solidFill>
              </a:rPr>
              <a:t>TRANSIT CLOUDED OUT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Caught dysentery </a:t>
            </a:r>
            <a:r>
              <a:rPr lang="en-US" sz="2400" dirty="0" err="1"/>
              <a:t>enroute</a:t>
            </a:r>
            <a:r>
              <a:rPr lang="en-US" sz="2400" dirty="0"/>
              <a:t> home, stormy weather, marooned on Réunion Is.</a:t>
            </a:r>
          </a:p>
          <a:p>
            <a:pPr marL="0" indent="0">
              <a:spcBef>
                <a:spcPts val="0"/>
              </a:spcBef>
              <a:buSzPts val="3200"/>
              <a:buNone/>
            </a:pPr>
            <a:endParaRPr lang="en-US" sz="2800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/>
              <a:t>Unluckiest Astronomer</a:t>
            </a:r>
            <a:r>
              <a:rPr lang="en-US" sz="3600" dirty="0"/>
              <a:t>: Guillaume Le </a:t>
            </a:r>
            <a:r>
              <a:rPr lang="en-US" sz="3600" dirty="0" err="1"/>
              <a:t>Gentil</a:t>
            </a:r>
            <a:r>
              <a:rPr lang="en-US" sz="3600" dirty="0"/>
              <a:t> (1725-92)</a:t>
            </a:r>
            <a:endParaRPr sz="36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824745"/>
            <a:ext cx="38100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30604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76262"/>
            <a:ext cx="8823632" cy="558173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Le </a:t>
            </a:r>
            <a:r>
              <a:rPr lang="en-US" dirty="0" err="1"/>
              <a:t>Gentil</a:t>
            </a:r>
            <a:r>
              <a:rPr lang="en-US" dirty="0"/>
              <a:t> – finally back to Paris, </a:t>
            </a:r>
            <a:r>
              <a:rPr lang="en-US" u="sng" dirty="0"/>
              <a:t>Oct. 1771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i="1" dirty="0"/>
              <a:t>None of his letters got back</a:t>
            </a:r>
            <a:r>
              <a:rPr lang="en-US" dirty="0"/>
              <a:t> to France due to shipwrecks, wartime attacks on ships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Declared dead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Lost seat in Roy. Acad. Of Sciences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Relatives plundered estate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C00000"/>
                </a:solidFill>
              </a:rPr>
              <a:t>“Lengthy litigation and … intervention of the king were ultimately required before [regaining his seat in Royal Academy of Sciences and remarrying]”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i="1" dirty="0"/>
              <a:t>Despite bad luck: much good general science done during travels</a:t>
            </a:r>
            <a:r>
              <a:rPr lang="en-US" dirty="0"/>
              <a:t> (source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/>
              <a:t>Transit of Venus</a:t>
            </a:r>
            <a:r>
              <a:rPr lang="en-US" dirty="0"/>
              <a:t>, play by Maureen Hunter 1992, opera by Victor Davies, performed 2007, 2010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857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Unluckiest Astronomer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2C3D5-937E-0F4A-A8F9-79D85164F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690" y="2197509"/>
            <a:ext cx="1419942" cy="1283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C3D38-90FC-FD4A-BF8B-FA0673404295}"/>
              </a:ext>
            </a:extLst>
          </p:cNvPr>
          <p:cNvSpPr txBox="1"/>
          <p:nvPr/>
        </p:nvSpPr>
        <p:spPr>
          <a:xfrm>
            <a:off x="6299200" y="2592031"/>
            <a:ext cx="110449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70C0"/>
                </a:solidFill>
              </a:rPr>
              <a:t>Transit of Venus play, Nov 7, 2013, U Central Lancashire, UK</a:t>
            </a:r>
          </a:p>
        </p:txBody>
      </p:sp>
    </p:spTree>
    <p:extLst>
      <p:ext uri="{BB962C8B-B14F-4D97-AF65-F5344CB8AC3E}">
        <p14:creationId xmlns:p14="http://schemas.microsoft.com/office/powerpoint/2010/main" val="3364248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65100" y="1355271"/>
            <a:ext cx="8724900" cy="2683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b="1" u="sng" dirty="0"/>
              <a:t>Hard</a:t>
            </a:r>
            <a:r>
              <a:rPr lang="en-US" dirty="0"/>
              <a:t> to observe: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b="1" dirty="0">
                <a:solidFill>
                  <a:srgbClr val="C00000"/>
                </a:solidFill>
              </a:rPr>
              <a:t>RARE</a:t>
            </a:r>
            <a:r>
              <a:rPr lang="en-US" sz="2400" dirty="0"/>
              <a:t>: </a:t>
            </a:r>
            <a:r>
              <a:rPr lang="en-US" sz="2400" u="sng" dirty="0"/>
              <a:t>13-14x/century </a:t>
            </a:r>
            <a:r>
              <a:rPr lang="en-US" sz="2400" dirty="0"/>
              <a:t>(Mercury), </a:t>
            </a:r>
            <a:r>
              <a:rPr lang="en-US" sz="2400" u="sng" dirty="0"/>
              <a:t>2x/century </a:t>
            </a:r>
            <a:r>
              <a:rPr lang="en-US" sz="2400" dirty="0"/>
              <a:t>(Venus)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0070C0"/>
                </a:solidFill>
              </a:rPr>
              <a:t>Only last 6-8 hours maximum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0070C0"/>
                </a:solidFill>
              </a:rPr>
              <a:t>¼ of Earth sees full transit; 60-70% see parts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b="1" dirty="0">
                <a:solidFill>
                  <a:srgbClr val="7030A0"/>
                </a:solidFill>
              </a:rPr>
              <a:t>Hard to see </a:t>
            </a:r>
            <a:r>
              <a:rPr lang="en-US" sz="2400" dirty="0"/>
              <a:t>either planet against bright disk of Sun – </a:t>
            </a:r>
            <a:r>
              <a:rPr lang="en-US" sz="2400" i="1" dirty="0"/>
              <a:t>need telescope for Mercury!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89789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Transits of Mercury, Venus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A639BA-98B5-114C-82C1-B17A22C38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149496"/>
            <a:ext cx="2471058" cy="2471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0DB043-9AEC-5E47-AD85-9E5010293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550" y="4094273"/>
            <a:ext cx="2750294" cy="2581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F0E576-7DA1-4444-8FE4-DA0A30D5ED1A}"/>
              </a:ext>
            </a:extLst>
          </p:cNvPr>
          <p:cNvSpPr txBox="1"/>
          <p:nvPr/>
        </p:nvSpPr>
        <p:spPr>
          <a:xfrm>
            <a:off x="165100" y="4279900"/>
            <a:ext cx="1320800" cy="1600438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Mercury transit, May 9, 2016, Elijah Mathews, East Grand Forks MN (Wikipedia)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0015F9-B938-D14D-AD86-F9BDA40BBAA3}"/>
              </a:ext>
            </a:extLst>
          </p:cNvPr>
          <p:cNvSpPr txBox="1"/>
          <p:nvPr/>
        </p:nvSpPr>
        <p:spPr>
          <a:xfrm>
            <a:off x="7429336" y="4149496"/>
            <a:ext cx="1549564" cy="954107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Venus transit, June 4, 2004, </a:t>
            </a:r>
            <a:r>
              <a:rPr lang="en-US" i="1" dirty="0" err="1"/>
              <a:t>Degania</a:t>
            </a:r>
            <a:r>
              <a:rPr lang="en-US" i="1" dirty="0"/>
              <a:t> A, Israel (Wikipedia)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A4172F-8221-4E47-9703-086E53AEE0E6}"/>
              </a:ext>
            </a:extLst>
          </p:cNvPr>
          <p:cNvCxnSpPr/>
          <p:nvPr/>
        </p:nvCxnSpPr>
        <p:spPr>
          <a:xfrm>
            <a:off x="1574800" y="5702300"/>
            <a:ext cx="11938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60F743-FFA4-6748-B3BE-541E12CE92CD}"/>
              </a:ext>
            </a:extLst>
          </p:cNvPr>
          <p:cNvSpPr txBox="1"/>
          <p:nvPr/>
        </p:nvSpPr>
        <p:spPr>
          <a:xfrm>
            <a:off x="2476500" y="4716561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sunspot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62E7B2-B124-3B4F-8FDC-8A7A03482AEC}"/>
              </a:ext>
            </a:extLst>
          </p:cNvPr>
          <p:cNvCxnSpPr/>
          <p:nvPr/>
        </p:nvCxnSpPr>
        <p:spPr>
          <a:xfrm>
            <a:off x="2768600" y="5035241"/>
            <a:ext cx="2413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2D6EAE-B0C4-4440-B1DB-F00B034856F8}"/>
              </a:ext>
            </a:extLst>
          </p:cNvPr>
          <p:cNvSpPr txBox="1"/>
          <p:nvPr/>
        </p:nvSpPr>
        <p:spPr>
          <a:xfrm>
            <a:off x="2476500" y="5726449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Mercury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5CA98B-16AA-434D-829D-6E3443494E08}"/>
              </a:ext>
            </a:extLst>
          </p:cNvPr>
          <p:cNvSpPr/>
          <p:nvPr/>
        </p:nvSpPr>
        <p:spPr>
          <a:xfrm>
            <a:off x="5693361" y="5777249"/>
            <a:ext cx="692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Venus</a:t>
            </a:r>
          </a:p>
        </p:txBody>
      </p:sp>
    </p:spTree>
    <p:extLst>
      <p:ext uri="{BB962C8B-B14F-4D97-AF65-F5344CB8AC3E}">
        <p14:creationId xmlns:p14="http://schemas.microsoft.com/office/powerpoint/2010/main" val="1451150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54667"/>
            <a:ext cx="8436077" cy="15622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Smearing of Venus (and Mercury) with Sun’s edge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7030A0"/>
                </a:solidFill>
              </a:rPr>
              <a:t>Adds </a:t>
            </a:r>
            <a:r>
              <a:rPr lang="en-US" b="1" i="1" u="sng" dirty="0">
                <a:solidFill>
                  <a:srgbClr val="7030A0"/>
                </a:solidFill>
              </a:rPr>
              <a:t>UNCERTAINTY</a:t>
            </a:r>
            <a:r>
              <a:rPr lang="en-US" i="1" dirty="0">
                <a:solidFill>
                  <a:srgbClr val="7030A0"/>
                </a:solidFill>
              </a:rPr>
              <a:t> to transit timing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447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Black Drop Effect – A Puzzle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75F429-1464-BC4A-9D3C-597FE3970DFD}"/>
              </a:ext>
            </a:extLst>
          </p:cNvPr>
          <p:cNvSpPr txBox="1"/>
          <p:nvPr/>
        </p:nvSpPr>
        <p:spPr>
          <a:xfrm>
            <a:off x="2893404" y="4258958"/>
            <a:ext cx="1873045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From </a:t>
            </a:r>
            <a:r>
              <a:rPr lang="en-US" sz="1600" i="1" dirty="0" err="1">
                <a:solidFill>
                  <a:srgbClr val="0070C0"/>
                </a:solidFill>
              </a:rPr>
              <a:t>Torbern</a:t>
            </a:r>
            <a:r>
              <a:rPr lang="en-US" sz="1600" i="1" dirty="0">
                <a:solidFill>
                  <a:srgbClr val="0070C0"/>
                </a:solidFill>
              </a:rPr>
              <a:t> Bergman, 1761, via Schneider+ 2004, Icarus, 168, 249, from the Royal Society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C44FD-AC1C-0D4B-883D-0E993D328736}"/>
              </a:ext>
            </a:extLst>
          </p:cNvPr>
          <p:cNvSpPr txBox="1"/>
          <p:nvPr/>
        </p:nvSpPr>
        <p:spPr>
          <a:xfrm>
            <a:off x="4684884" y="4928338"/>
            <a:ext cx="2098003" cy="1815882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From Cook &amp; Green, 1769 (published 1771), via Schneider+ 2004, Icarus, 168, 249, from the Royal Society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F8121-941B-1F4F-8F73-28B8478CAFDC}"/>
              </a:ext>
            </a:extLst>
          </p:cNvPr>
          <p:cNvSpPr txBox="1"/>
          <p:nvPr/>
        </p:nvSpPr>
        <p:spPr>
          <a:xfrm>
            <a:off x="6895772" y="5011520"/>
            <a:ext cx="2248228" cy="1815882"/>
          </a:xfrm>
          <a:prstGeom prst="rect">
            <a:avLst/>
          </a:prstGeom>
          <a:solidFill>
            <a:srgbClr val="F8E6F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From H. </a:t>
            </a:r>
            <a:r>
              <a:rPr lang="en-US" sz="1600" i="1" dirty="0" err="1">
                <a:solidFill>
                  <a:srgbClr val="0070C0"/>
                </a:solidFill>
              </a:rPr>
              <a:t>Raab</a:t>
            </a:r>
            <a:r>
              <a:rPr lang="en-US" sz="1600" i="1" dirty="0">
                <a:solidFill>
                  <a:srgbClr val="0070C0"/>
                </a:solidFill>
              </a:rPr>
              <a:t>, Linz, Austria, 2004, over 14 second time span for “good” and “bad” atmospheric conditions (“seeing”) </a:t>
            </a:r>
            <a:r>
              <a:rPr lang="en-US" sz="1600" i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i="1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487639-0468-F948-9331-D5B3AB181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655" y="2696696"/>
            <a:ext cx="1831348" cy="2314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DA52A5-9547-DF40-9012-355A56CD0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208" y="2925034"/>
            <a:ext cx="1719792" cy="1275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F14E88-E397-574C-B043-BFCE388D4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601" y="2354277"/>
            <a:ext cx="1739960" cy="25990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141DDA-1742-F641-B195-67B94823D772}"/>
              </a:ext>
            </a:extLst>
          </p:cNvPr>
          <p:cNvSpPr txBox="1"/>
          <p:nvPr/>
        </p:nvSpPr>
        <p:spPr>
          <a:xfrm>
            <a:off x="203200" y="3048000"/>
            <a:ext cx="2506133" cy="34778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Many suggested causes, including </a:t>
            </a:r>
          </a:p>
          <a:p>
            <a:pPr marL="457200" indent="-457200">
              <a:buAutoNum type="arabicParenR"/>
            </a:pPr>
            <a:r>
              <a:rPr lang="en-US" sz="2000" b="1" dirty="0">
                <a:solidFill>
                  <a:srgbClr val="0070C0"/>
                </a:solidFill>
              </a:rPr>
              <a:t>Venus’ atmosphere</a:t>
            </a:r>
            <a:r>
              <a:rPr lang="en-US" sz="2000" b="1" dirty="0"/>
              <a:t> to</a:t>
            </a:r>
          </a:p>
          <a:p>
            <a:pPr marL="457200" indent="-457200">
              <a:buAutoNum type="arabicParenR"/>
            </a:pPr>
            <a:r>
              <a:rPr lang="en-US" sz="2000" b="1" dirty="0">
                <a:solidFill>
                  <a:srgbClr val="7030A0"/>
                </a:solidFill>
              </a:rPr>
              <a:t>local effects in Earth’s atmosphere</a:t>
            </a:r>
          </a:p>
          <a:p>
            <a:r>
              <a:rPr lang="en-US" sz="2000" b="1" dirty="0"/>
              <a:t>BUT</a:t>
            </a:r>
          </a:p>
          <a:p>
            <a:r>
              <a:rPr lang="en-US" sz="2000" b="1" i="1" dirty="0"/>
              <a:t>also seen with Mercury (NO atmosphere!)</a:t>
            </a:r>
          </a:p>
        </p:txBody>
      </p:sp>
    </p:spTree>
    <p:extLst>
      <p:ext uri="{BB962C8B-B14F-4D97-AF65-F5344CB8AC3E}">
        <p14:creationId xmlns:p14="http://schemas.microsoft.com/office/powerpoint/2010/main" val="1304767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8873067" cy="11547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 Observations of Mercury transit, Nov 11, 1999 by NASA’s TRACE satellite show effect!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Black Drop Effect - Explanation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29454-1F3C-E246-A220-E9ABB59A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566" y="2722409"/>
            <a:ext cx="4749800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90998A-6422-EA42-B398-AB45B34E0EA7}"/>
              </a:ext>
            </a:extLst>
          </p:cNvPr>
          <p:cNvSpPr txBox="1"/>
          <p:nvPr/>
        </p:nvSpPr>
        <p:spPr>
          <a:xfrm>
            <a:off x="160867" y="5250085"/>
            <a:ext cx="6667500" cy="156966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Highly processed image by Schneider, </a:t>
            </a:r>
            <a:r>
              <a:rPr lang="en-US" sz="2400" b="1" dirty="0" err="1">
                <a:solidFill>
                  <a:srgbClr val="7030A0"/>
                </a:solidFill>
              </a:rPr>
              <a:t>Pasachoff</a:t>
            </a:r>
            <a:r>
              <a:rPr lang="en-US" sz="2400" b="1" dirty="0">
                <a:solidFill>
                  <a:srgbClr val="7030A0"/>
                </a:solidFill>
              </a:rPr>
              <a:t> &amp; Golub (2004) showing direct view (left) and contour plot of light level (right).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213E8-AD34-2D4C-833C-7022A44E9B04}"/>
              </a:ext>
            </a:extLst>
          </p:cNvPr>
          <p:cNvSpPr txBox="1"/>
          <p:nvPr/>
        </p:nvSpPr>
        <p:spPr>
          <a:xfrm>
            <a:off x="287867" y="2722409"/>
            <a:ext cx="1617133" cy="707886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Black drop effect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3B1135-44D6-9649-BFE4-581C46CEF92C}"/>
              </a:ext>
            </a:extLst>
          </p:cNvPr>
          <p:cNvCxnSpPr/>
          <p:nvPr/>
        </p:nvCxnSpPr>
        <p:spPr>
          <a:xfrm>
            <a:off x="1464733" y="3217333"/>
            <a:ext cx="15578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5F90E6-AF6E-B64E-A99B-AC26E4E08C9F}"/>
              </a:ext>
            </a:extLst>
          </p:cNvPr>
          <p:cNvSpPr txBox="1"/>
          <p:nvPr/>
        </p:nvSpPr>
        <p:spPr>
          <a:xfrm>
            <a:off x="6997699" y="2556933"/>
            <a:ext cx="2015067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Cause is 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1) Inherent </a:t>
            </a:r>
            <a:r>
              <a:rPr lang="en-US" sz="1800" b="1" u="sng" dirty="0">
                <a:solidFill>
                  <a:srgbClr val="C00000"/>
                </a:solidFill>
              </a:rPr>
              <a:t>blurriness of diffraction through telescope </a:t>
            </a:r>
            <a:r>
              <a:rPr lang="en-US" sz="1800" b="1" dirty="0">
                <a:solidFill>
                  <a:srgbClr val="C00000"/>
                </a:solidFill>
              </a:rPr>
              <a:t>(“Point Spread Function”) </a:t>
            </a:r>
            <a:r>
              <a:rPr lang="en-US" sz="1800" b="1" dirty="0"/>
              <a:t>and</a:t>
            </a:r>
          </a:p>
          <a:p>
            <a:r>
              <a:rPr lang="en-US" sz="1800" b="1" dirty="0"/>
              <a:t>2) </a:t>
            </a:r>
            <a:r>
              <a:rPr lang="en-US" sz="1800" b="1" u="sng" dirty="0"/>
              <a:t>Sun’s edge is dimmer than middle</a:t>
            </a:r>
            <a:r>
              <a:rPr lang="en-US" sz="1800" b="1" dirty="0"/>
              <a:t> (“limb darkening”)</a:t>
            </a:r>
          </a:p>
          <a:p>
            <a:r>
              <a:rPr lang="en-US" sz="1800" b="1" dirty="0">
                <a:solidFill>
                  <a:srgbClr val="7030A0"/>
                </a:solidFill>
              </a:rPr>
              <a:t>3) Atmospheric turbulence makes it worse</a:t>
            </a:r>
          </a:p>
        </p:txBody>
      </p:sp>
    </p:spTree>
    <p:extLst>
      <p:ext uri="{BB962C8B-B14F-4D97-AF65-F5344CB8AC3E}">
        <p14:creationId xmlns:p14="http://schemas.microsoft.com/office/powerpoint/2010/main" val="119249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144896"/>
            <a:ext cx="7885043" cy="56280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visible from E Asia, Australia/NZ, South Indian Ocean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Expeditions: 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France (6), Britain (5), US (8 -- funded by Congress, Commission Secretary Simon Newcomb); </a:t>
            </a:r>
            <a:r>
              <a:rPr lang="en-US" sz="2400" i="1" dirty="0"/>
              <a:t>see Meadows 1974, Nature, 250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photos: 350 photographic plates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“movie” (Jules Janssen, oldest in IMDB!)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u="sng" dirty="0">
                <a:solidFill>
                  <a:srgbClr val="0070C0"/>
                </a:solidFill>
              </a:rPr>
              <a:t>No better accuracy than 1761/69!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Other methods used for distances with increasing accuracy: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Parallax (triangulation) of Mars 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Speed of light, deflection effect from Earth’s orbital motion (“aberration of starlight”) – S. Newcomb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394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 9, 1874 Venus Transit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3473F-9155-AC43-9769-BB7DB8AF2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564" y="1144896"/>
            <a:ext cx="1586146" cy="1586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ED1D1F-697F-B443-8C5E-B0BE9492DFA5}"/>
              </a:ext>
            </a:extLst>
          </p:cNvPr>
          <p:cNvSpPr txBox="1"/>
          <p:nvPr/>
        </p:nvSpPr>
        <p:spPr>
          <a:xfrm>
            <a:off x="7208874" y="2731042"/>
            <a:ext cx="1935126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Photo, J. Janssen team, Japan </a:t>
            </a:r>
            <a:r>
              <a:rPr lang="en-US" sz="1600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DD514-7DF2-0F43-BEA7-CF9A4ED8D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381" y="3469033"/>
            <a:ext cx="1987151" cy="1566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3C7CB7-FC93-B84E-8620-CB2E806D8C38}"/>
              </a:ext>
            </a:extLst>
          </p:cNvPr>
          <p:cNvSpPr txBox="1"/>
          <p:nvPr/>
        </p:nvSpPr>
        <p:spPr>
          <a:xfrm>
            <a:off x="7785753" y="5294030"/>
            <a:ext cx="107211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Janssen team </a:t>
            </a:r>
            <a:r>
              <a:rPr lang="en-US" sz="1600" b="1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78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6891130" cy="51841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Completely visible to S America, eastern N America; partially visible in Europe, Africa, Pacific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Less scientifically useful, </a:t>
            </a:r>
            <a:r>
              <a:rPr lang="en-US" i="1" dirty="0"/>
              <a:t>but many governments still sent expeditions worldwide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NY Times criticized expense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Public could observe it through smoked glass (or projection) – “shared human event”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 6, 1882 Venus Transit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8AE5A0-FED4-C646-975F-BC91946C4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670" y="1402215"/>
            <a:ext cx="2014330" cy="2014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CB9FC6-4281-D74C-8068-C0B0CC509281}"/>
              </a:ext>
            </a:extLst>
          </p:cNvPr>
          <p:cNvSpPr txBox="1"/>
          <p:nvPr/>
        </p:nvSpPr>
        <p:spPr>
          <a:xfrm>
            <a:off x="6672469" y="3463488"/>
            <a:ext cx="2471531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1882 transit, US Naval Observatory source </a:t>
            </a:r>
            <a:r>
              <a:rPr lang="en-US" sz="1600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BBBAF-5B42-6943-8A1A-99B74D84B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225" y="4095206"/>
            <a:ext cx="2685775" cy="201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D6F10E-0637-5243-90C2-C4F4CFB3E804}"/>
              </a:ext>
            </a:extLst>
          </p:cNvPr>
          <p:cNvSpPr txBox="1"/>
          <p:nvPr/>
        </p:nvSpPr>
        <p:spPr>
          <a:xfrm>
            <a:off x="6288156" y="6205068"/>
            <a:ext cx="2822713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u="sng" dirty="0">
                <a:solidFill>
                  <a:srgbClr val="0070C0"/>
                </a:solidFill>
              </a:rPr>
              <a:t>Illustrated London News/Harper’s Weekly</a:t>
            </a:r>
            <a:r>
              <a:rPr lang="en-US" i="1" dirty="0">
                <a:solidFill>
                  <a:srgbClr val="0070C0"/>
                </a:solidFill>
              </a:rPr>
              <a:t>, Dec. 1882, source </a:t>
            </a:r>
            <a:r>
              <a:rPr lang="en-US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153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98327"/>
            <a:ext cx="89408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Poem, </a:t>
            </a:r>
            <a:r>
              <a:rPr lang="en-US" sz="2800" i="1" dirty="0"/>
              <a:t>Punch</a:t>
            </a:r>
            <a:r>
              <a:rPr lang="en-US" sz="2800" dirty="0"/>
              <a:t>, Dec. 19, 1874: </a:t>
            </a:r>
            <a:r>
              <a:rPr lang="en-US" sz="2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0070C0"/>
              </a:solidFill>
            </a:endParaRP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dirty="0"/>
              <a:t>The Transit of Venus is over: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dirty="0"/>
              <a:t>A spot on the Sun for four hours,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dirty="0"/>
              <a:t>The radiant </a:t>
            </a:r>
            <a:r>
              <a:rPr lang="en-US" dirty="0" err="1"/>
              <a:t>arial</a:t>
            </a:r>
            <a:r>
              <a:rPr lang="en-US" dirty="0"/>
              <a:t>-rover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dirty="0"/>
              <a:t>Now sparkers the chief of star-flowers,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dirty="0"/>
              <a:t>Home troop the astronomers various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dirty="0"/>
              <a:t>And bring their celestial log… [goes on]</a:t>
            </a:r>
            <a:endParaRPr lang="en-US" i="1" dirty="0"/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i="1" dirty="0"/>
              <a:t>Transit of Venus 1874</a:t>
            </a:r>
            <a:r>
              <a:rPr lang="en-US" sz="2400" dirty="0"/>
              <a:t>, book by Henry Chamberlain Russell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Oliver Wendell Holmes, 1882, </a:t>
            </a:r>
            <a:r>
              <a:rPr lang="en-US" sz="2800" i="1" dirty="0"/>
              <a:t>The </a:t>
            </a:r>
            <a:r>
              <a:rPr lang="en-US" sz="2800" i="1" dirty="0" err="1"/>
              <a:t>Flâneur</a:t>
            </a:r>
            <a:r>
              <a:rPr lang="en-US" sz="2800" i="1" dirty="0"/>
              <a:t> </a:t>
            </a:r>
            <a:r>
              <a:rPr lang="en-US" sz="28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0070C0"/>
              </a:solidFill>
            </a:endParaRP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sz="2400" dirty="0"/>
              <a:t>…The sun and I are face to face;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sz="2400" dirty="0"/>
              <a:t>He glares at me, I stare at him;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sz="2400" dirty="0"/>
              <a:t>And lo! My straining eye has found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sz="2400" dirty="0"/>
              <a:t>A little spot that, black and round, …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sz="2400" dirty="0"/>
              <a:t>[Also reflected in his autobiography </a:t>
            </a:r>
            <a:r>
              <a:rPr lang="en-US" sz="24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dirty="0"/>
              <a:t>]</a:t>
            </a:r>
          </a:p>
          <a:p>
            <a:pPr marL="2170113" lvl="4" indent="-341313">
              <a:spcBef>
                <a:spcPts val="0"/>
              </a:spcBef>
              <a:buSzPts val="3200"/>
            </a:pPr>
            <a:r>
              <a:rPr lang="en-US" sz="2400" dirty="0"/>
              <a:t>“… saw the transit of Venus, my whole idea of the creation has been singularly changed…”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sz="2800" i="1" dirty="0"/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Sousa march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Sousa novel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103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1874, 1882 Transits in Pop Culture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9E5912-49C2-C440-A82F-2771E1010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605" y="4502898"/>
            <a:ext cx="1029195" cy="13062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48ED7-79CF-9C47-BA9D-7BFEF566D227}"/>
              </a:ext>
            </a:extLst>
          </p:cNvPr>
          <p:cNvSpPr txBox="1"/>
          <p:nvPr/>
        </p:nvSpPr>
        <p:spPr>
          <a:xfrm>
            <a:off x="6608417" y="4502898"/>
            <a:ext cx="118386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Holmes c. 1879, source </a:t>
            </a:r>
            <a:r>
              <a:rPr lang="en-US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7FAA8-F3E9-454E-AC46-0A8C41AE2A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8776" y="1298327"/>
            <a:ext cx="2072024" cy="1100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FA8076-1EF4-1E42-BB84-13A69CFD1DDA}"/>
              </a:ext>
            </a:extLst>
          </p:cNvPr>
          <p:cNvSpPr txBox="1"/>
          <p:nvPr/>
        </p:nvSpPr>
        <p:spPr>
          <a:xfrm>
            <a:off x="7056839" y="2477770"/>
            <a:ext cx="1883961" cy="7386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FYI 5.7’ </a:t>
            </a:r>
            <a:r>
              <a:rPr lang="en-US" i="1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i="1" dirty="0">
                <a:solidFill>
                  <a:srgbClr val="0070C0"/>
                </a:solidFill>
              </a:rPr>
              <a:t>,1874 British expedition to Hawaii</a:t>
            </a:r>
          </a:p>
        </p:txBody>
      </p:sp>
    </p:spTree>
    <p:extLst>
      <p:ext uri="{BB962C8B-B14F-4D97-AF65-F5344CB8AC3E}">
        <p14:creationId xmlns:p14="http://schemas.microsoft.com/office/powerpoint/2010/main" val="818607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1" y="1402214"/>
            <a:ext cx="5417927" cy="29975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i="1" dirty="0"/>
              <a:t>Transit of Venus March</a:t>
            </a:r>
            <a:r>
              <a:rPr lang="en-US" dirty="0"/>
              <a:t>, John Philip Sousa, 2.2’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AUDIO</a:t>
            </a:r>
            <a:endParaRPr lang="en-US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Novel, </a:t>
            </a:r>
            <a:r>
              <a:rPr lang="en-US" i="1" dirty="0"/>
              <a:t>The Transit of Venus</a:t>
            </a:r>
            <a:r>
              <a:rPr lang="en-US" dirty="0"/>
              <a:t>, J.P. Sousa, 1920, LINK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368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1882 Transit in Pop Culture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B3291D-6195-184A-A284-7F034CB77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929" y="1245704"/>
            <a:ext cx="1807817" cy="22433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CFE8-D2C0-8049-88D0-4F3A96B8892A}"/>
              </a:ext>
            </a:extLst>
          </p:cNvPr>
          <p:cNvSpPr txBox="1"/>
          <p:nvPr/>
        </p:nvSpPr>
        <p:spPr>
          <a:xfrm>
            <a:off x="5558180" y="1432437"/>
            <a:ext cx="1497495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1896, Publisher: J.W. Pepper Co., Source </a:t>
            </a:r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8416E-89D8-3247-9791-F2BC615C3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167" y="3675774"/>
            <a:ext cx="3392833" cy="2622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E8D2F0-D516-FF45-BAB8-CAD24D198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426" y="4556232"/>
            <a:ext cx="1872698" cy="18672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ED8DA6-B458-684E-8186-749B53F29FF1}"/>
              </a:ext>
            </a:extLst>
          </p:cNvPr>
          <p:cNvSpPr txBox="1"/>
          <p:nvPr/>
        </p:nvSpPr>
        <p:spPr>
          <a:xfrm>
            <a:off x="562248" y="4607620"/>
            <a:ext cx="1868557" cy="181588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FYI 49’ </a:t>
            </a:r>
            <a:r>
              <a:rPr lang="en-US" sz="1600" b="1" i="1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600" b="1" i="1" dirty="0">
                <a:solidFill>
                  <a:srgbClr val="0070C0"/>
                </a:solidFill>
              </a:rPr>
              <a:t>, David </a:t>
            </a:r>
            <a:r>
              <a:rPr lang="en-US" sz="1600" b="1" i="1" dirty="0" err="1">
                <a:solidFill>
                  <a:srgbClr val="0070C0"/>
                </a:solidFill>
              </a:rPr>
              <a:t>DeVorkin</a:t>
            </a:r>
            <a:r>
              <a:rPr lang="en-US" sz="1600" b="1" i="1" dirty="0">
                <a:solidFill>
                  <a:srgbClr val="0070C0"/>
                </a:solidFill>
              </a:rPr>
              <a:t>, Nat’l Air &amp; Space Museum, Public Reaction to the Transit of Venus 1882</a:t>
            </a:r>
          </a:p>
        </p:txBody>
      </p:sp>
    </p:spTree>
    <p:extLst>
      <p:ext uri="{BB962C8B-B14F-4D97-AF65-F5344CB8AC3E}">
        <p14:creationId xmlns:p14="http://schemas.microsoft.com/office/powerpoint/2010/main" val="2840352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" y="1355271"/>
            <a:ext cx="3631095" cy="54033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7030A0"/>
                </a:solidFill>
              </a:rPr>
              <a:t>Visible in Asia, Europe, Africa; partially in N &amp; S America, Australia 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European Southern Obs. organized 2700 amateur observers to re-measure Astronomical Unit (dist. to Sun)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b="1" dirty="0">
                <a:solidFill>
                  <a:schemeClr val="tx1"/>
                </a:solidFill>
              </a:rPr>
              <a:t>Got to 0.007% of current value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i="1" u="sng" dirty="0">
                <a:solidFill>
                  <a:srgbClr val="0070C0"/>
                </a:solidFill>
              </a:rPr>
              <a:t>Broadcast extensively, observed in space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June 8, 2004 Venus Transit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5F19CB-FF57-2549-BD61-E42AF82B2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554" y="1355271"/>
            <a:ext cx="3419445" cy="1705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A8581B-2B2B-0D45-9B50-89185761A3A3}"/>
              </a:ext>
            </a:extLst>
          </p:cNvPr>
          <p:cNvSpPr txBox="1"/>
          <p:nvPr/>
        </p:nvSpPr>
        <p:spPr>
          <a:xfrm>
            <a:off x="3810000" y="1436914"/>
            <a:ext cx="1914553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NASA’s TRACE satellite (Transition Region and Coronal Explorer), June 8, 2004, UV (ultraviolet) wavelengths.  Note Venus is about the same size as Earth.   Source </a:t>
            </a:r>
            <a:r>
              <a:rPr lang="en-US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E7356-89FE-4B46-8D68-47F5FE214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454" y="4056939"/>
            <a:ext cx="3051173" cy="2542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09A757-EFEF-AE44-A219-46D70FEBB24F}"/>
              </a:ext>
            </a:extLst>
          </p:cNvPr>
          <p:cNvSpPr txBox="1"/>
          <p:nvPr/>
        </p:nvSpPr>
        <p:spPr>
          <a:xfrm>
            <a:off x="3756796" y="3911841"/>
            <a:ext cx="2020957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Time series</a:t>
            </a:r>
            <a:r>
              <a:rPr lang="en-US" b="1" i="1" dirty="0">
                <a:solidFill>
                  <a:srgbClr val="7030A0"/>
                </a:solidFill>
              </a:rPr>
              <a:t>, June 8, 2004, Fred </a:t>
            </a:r>
            <a:r>
              <a:rPr lang="en-US" b="1" i="1" dirty="0" err="1">
                <a:solidFill>
                  <a:srgbClr val="7030A0"/>
                </a:solidFill>
              </a:rPr>
              <a:t>Espenak</a:t>
            </a:r>
            <a:r>
              <a:rPr lang="en-US" b="1" i="1" dirty="0">
                <a:solidFill>
                  <a:srgbClr val="7030A0"/>
                </a:solidFill>
              </a:rPr>
              <a:t>, 30 minute intervals, Vixen 8cm Fluorite refracting telescope, </a:t>
            </a:r>
            <a:r>
              <a:rPr lang="en-US" b="1" i="1" dirty="0" err="1">
                <a:solidFill>
                  <a:srgbClr val="7030A0"/>
                </a:solidFill>
              </a:rPr>
              <a:t>Sounion</a:t>
            </a:r>
            <a:r>
              <a:rPr lang="en-US" b="1" i="1" dirty="0">
                <a:solidFill>
                  <a:srgbClr val="7030A0"/>
                </a:solidFill>
              </a:rPr>
              <a:t>, Greece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774C5-D629-3246-A20B-3964C2F37415}"/>
              </a:ext>
            </a:extLst>
          </p:cNvPr>
          <p:cNvSpPr txBox="1"/>
          <p:nvPr/>
        </p:nvSpPr>
        <p:spPr>
          <a:xfrm>
            <a:off x="3809999" y="5441934"/>
            <a:ext cx="1914553" cy="954107"/>
          </a:xfrm>
          <a:prstGeom prst="rect">
            <a:avLst/>
          </a:prstGeom>
          <a:solidFill>
            <a:srgbClr val="F8E6F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i="1" dirty="0"/>
              <a:t>Note: Venus blocks  0.008% of Sun’s area (light) – </a:t>
            </a:r>
            <a:r>
              <a:rPr lang="en-US" b="1" i="1" u="sng" dirty="0">
                <a:solidFill>
                  <a:srgbClr val="0070C0"/>
                </a:solidFill>
              </a:rPr>
              <a:t>slight but measurable</a:t>
            </a:r>
          </a:p>
        </p:txBody>
      </p:sp>
    </p:spTree>
    <p:extLst>
      <p:ext uri="{BB962C8B-B14F-4D97-AF65-F5344CB8AC3E}">
        <p14:creationId xmlns:p14="http://schemas.microsoft.com/office/powerpoint/2010/main" val="1426282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2" y="1402214"/>
            <a:ext cx="6414054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/>
              <a:t>Visible in E Asia, E Australia, Pacific; partially in N America, W Asia, Cent. Europe, E Africa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/>
              <a:t>Widely broadcast, 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/>
              <a:t>Science measurements: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i="1" u="sng" dirty="0">
                <a:solidFill>
                  <a:schemeClr val="tx1"/>
                </a:solidFill>
              </a:rPr>
              <a:t>Dip in Sun’s light output</a:t>
            </a:r>
            <a:r>
              <a:rPr lang="en-US" sz="2000" dirty="0">
                <a:solidFill>
                  <a:srgbClr val="0070C0"/>
                </a:solidFill>
              </a:rPr>
              <a:t> when it had many sunspots – useful for exoplanet transits </a:t>
            </a:r>
            <a:endParaRPr lang="en-US" sz="2000" dirty="0"/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sz="1800" b="1" i="1" dirty="0">
                <a:solidFill>
                  <a:srgbClr val="C00000"/>
                </a:solidFill>
              </a:rPr>
              <a:t>Exoplanet = planet around another star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i="1" u="sng" dirty="0">
                <a:solidFill>
                  <a:schemeClr val="tx1"/>
                </a:solidFill>
              </a:rPr>
              <a:t>Diameter of Venus</a:t>
            </a:r>
            <a:r>
              <a:rPr lang="en-US" sz="2000" dirty="0">
                <a:solidFill>
                  <a:srgbClr val="0070C0"/>
                </a:solidFill>
              </a:rPr>
              <a:t>, compared to known value, to calibrate exoplanet observations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i="1" u="sng" dirty="0">
                <a:solidFill>
                  <a:schemeClr val="tx1"/>
                </a:solidFill>
              </a:rPr>
              <a:t>Sunlight through Venus’ atmosphere</a:t>
            </a:r>
            <a:r>
              <a:rPr lang="en-US" sz="2000" dirty="0">
                <a:solidFill>
                  <a:srgbClr val="0070C0"/>
                </a:solidFill>
              </a:rPr>
              <a:t>, to compare with exoplanet observations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sz="1800" i="1" dirty="0">
                <a:solidFill>
                  <a:srgbClr val="C00000"/>
                </a:solidFill>
              </a:rPr>
              <a:t>Included some simultaneous data from Venus Express orbiter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0070C0"/>
                </a:solidFill>
              </a:rPr>
              <a:t>Tested possible </a:t>
            </a:r>
            <a:r>
              <a:rPr lang="en-US" sz="2000" i="1" u="sng" dirty="0">
                <a:solidFill>
                  <a:schemeClr val="tx1"/>
                </a:solidFill>
              </a:rPr>
              <a:t>atmosphere detection technique from 1761</a:t>
            </a:r>
            <a:r>
              <a:rPr lang="en-US" sz="2000" dirty="0">
                <a:solidFill>
                  <a:srgbClr val="0070C0"/>
                </a:solidFill>
              </a:rPr>
              <a:t> with similar telescopes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June 5-6, 2012 Venus Transit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116A4-8DA6-4149-BC0B-7C8A17BEC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442" y="1402214"/>
            <a:ext cx="1868557" cy="18685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D34A0-533C-2E40-9A19-5063C6B81ECC}"/>
              </a:ext>
            </a:extLst>
          </p:cNvPr>
          <p:cNvSpPr txBox="1"/>
          <p:nvPr/>
        </p:nvSpPr>
        <p:spPr>
          <a:xfrm>
            <a:off x="5950226" y="1528670"/>
            <a:ext cx="1325215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UV image from NASA’s Solar Dynamics Observatory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E103-710D-8847-91AC-F56BAD938C86}"/>
              </a:ext>
            </a:extLst>
          </p:cNvPr>
          <p:cNvSpPr txBox="1"/>
          <p:nvPr/>
        </p:nvSpPr>
        <p:spPr>
          <a:xfrm>
            <a:off x="6573076" y="5353877"/>
            <a:ext cx="2544417" cy="954107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UV image from </a:t>
            </a:r>
            <a:r>
              <a:rPr lang="en-US" i="1" dirty="0" err="1">
                <a:solidFill>
                  <a:srgbClr val="7030A0"/>
                </a:solidFill>
              </a:rPr>
              <a:t>Hinode</a:t>
            </a:r>
            <a:r>
              <a:rPr lang="en-US" i="1" dirty="0">
                <a:solidFill>
                  <a:srgbClr val="7030A0"/>
                </a:solidFill>
              </a:rPr>
              <a:t>, joint JAXA (Japan)/NASA/UK mission.  Note atmospheric glow.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EBF59B-C334-B64D-901F-7B1F4A2A0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051" y="3544395"/>
            <a:ext cx="2264249" cy="17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91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Transits/Eclipses: Jupiter’s Moons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032027-7998-A541-AC4F-8FA65E14C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009" y="1355271"/>
            <a:ext cx="5280991" cy="2974958"/>
          </a:xfrm>
          <a:prstGeom prst="rect">
            <a:avLst/>
          </a:prstGeom>
        </p:spPr>
      </p:pic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355271"/>
            <a:ext cx="3863009" cy="54210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4 giant moons discovered by Galileo, 1610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Sizes from 90% of Earth’s Moon to &gt;Mercury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Periods 2-17 days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Transits</a:t>
            </a:r>
            <a:r>
              <a:rPr lang="en-US" dirty="0">
                <a:solidFill>
                  <a:srgbClr val="0070C0"/>
                </a:solidFill>
              </a:rPr>
              <a:t>:  pass in front of Jupiter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7030A0"/>
                </a:solidFill>
              </a:rPr>
              <a:t>Eclipses</a:t>
            </a:r>
            <a:r>
              <a:rPr lang="en-US" dirty="0">
                <a:solidFill>
                  <a:srgbClr val="7030A0"/>
                </a:solidFill>
              </a:rPr>
              <a:t>: pass in/out of Jupiter’s shadow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2C54C-EC4A-3745-9288-7EA577272457}"/>
              </a:ext>
            </a:extLst>
          </p:cNvPr>
          <p:cNvSpPr txBox="1"/>
          <p:nvPr/>
        </p:nvSpPr>
        <p:spPr>
          <a:xfrm>
            <a:off x="4031027" y="4377168"/>
            <a:ext cx="4533663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Triple transit of </a:t>
            </a:r>
            <a:r>
              <a:rPr lang="en-US" sz="1600" b="1" i="1" dirty="0" err="1">
                <a:solidFill>
                  <a:srgbClr val="0070C0"/>
                </a:solidFill>
              </a:rPr>
              <a:t>Callisto</a:t>
            </a:r>
            <a:r>
              <a:rPr lang="en-US" sz="1600" b="1" i="1" dirty="0">
                <a:solidFill>
                  <a:srgbClr val="0070C0"/>
                </a:solidFill>
              </a:rPr>
              <a:t>, Io, Europa on Oct 11-12, 2013.  Image by John </a:t>
            </a:r>
            <a:r>
              <a:rPr lang="en-US" sz="1600" b="1" i="1" dirty="0" err="1">
                <a:solidFill>
                  <a:srgbClr val="0070C0"/>
                </a:solidFill>
              </a:rPr>
              <a:t>Sussenbach</a:t>
            </a:r>
            <a:r>
              <a:rPr lang="en-US" sz="1600" b="1" i="1" dirty="0">
                <a:solidFill>
                  <a:srgbClr val="0070C0"/>
                </a:solidFill>
              </a:rPr>
              <a:t> (Netherlands).  Note shadows on Jupiter’s </a:t>
            </a:r>
            <a:r>
              <a:rPr lang="en-US" sz="1600" b="1" i="1" u="sng" dirty="0">
                <a:solidFill>
                  <a:srgbClr val="0070C0"/>
                </a:solidFill>
              </a:rPr>
              <a:t>sphere</a:t>
            </a:r>
            <a:r>
              <a:rPr lang="en-US" sz="1600" b="1" i="1" dirty="0">
                <a:solidFill>
                  <a:srgbClr val="0070C0"/>
                </a:solidFill>
              </a:rPr>
              <a:t>.  From </a:t>
            </a:r>
            <a:r>
              <a:rPr lang="en-US" sz="1600" b="1" i="1" dirty="0" err="1">
                <a:solidFill>
                  <a:srgbClr val="0070C0"/>
                </a:solidFill>
              </a:rPr>
              <a:t>earthsky.org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1" dirty="0">
                <a:solidFill>
                  <a:srgbClr val="0070C0"/>
                </a:solidFill>
              </a:rPr>
              <a:t> via </a:t>
            </a:r>
            <a:r>
              <a:rPr lang="en-US" sz="1600" b="1" i="1" u="sng" dirty="0">
                <a:solidFill>
                  <a:srgbClr val="0070C0"/>
                </a:solidFill>
              </a:rPr>
              <a:t>Sky &amp; Telescope</a:t>
            </a:r>
            <a:r>
              <a:rPr lang="en-US" sz="1600" b="1" i="1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31DCF-8327-2345-A757-F6B42AEDDDF6}"/>
              </a:ext>
            </a:extLst>
          </p:cNvPr>
          <p:cNvSpPr txBox="1"/>
          <p:nvPr/>
        </p:nvSpPr>
        <p:spPr>
          <a:xfrm>
            <a:off x="4572000" y="5699305"/>
            <a:ext cx="3451719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Transits visible in large binoculars or 2-3 inch (5-7 cm) diameter telescope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DF28D-B8AB-7A48-BB10-71674A91868A}"/>
              </a:ext>
            </a:extLst>
          </p:cNvPr>
          <p:cNvSpPr txBox="1"/>
          <p:nvPr/>
        </p:nvSpPr>
        <p:spPr>
          <a:xfrm>
            <a:off x="3920593" y="3489097"/>
            <a:ext cx="777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Callisto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0D8251-1F0B-6647-81BB-5B5685EAFD91}"/>
              </a:ext>
            </a:extLst>
          </p:cNvPr>
          <p:cNvSpPr/>
          <p:nvPr/>
        </p:nvSpPr>
        <p:spPr>
          <a:xfrm>
            <a:off x="6503504" y="2028470"/>
            <a:ext cx="9513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Callisto’s</a:t>
            </a:r>
            <a:r>
              <a:rPr lang="en-US" dirty="0">
                <a:solidFill>
                  <a:srgbClr val="FFFF00"/>
                </a:solidFill>
              </a:rPr>
              <a:t> shadow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67C066-25C3-264C-9412-319709B64551}"/>
              </a:ext>
            </a:extLst>
          </p:cNvPr>
          <p:cNvCxnSpPr>
            <a:cxnSpLocks/>
          </p:cNvCxnSpPr>
          <p:nvPr/>
        </p:nvCxnSpPr>
        <p:spPr>
          <a:xfrm>
            <a:off x="7188200" y="2551690"/>
            <a:ext cx="266700" cy="29106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197D5D8-34BE-EF43-BC48-F656877DBCC6}"/>
              </a:ext>
            </a:extLst>
          </p:cNvPr>
          <p:cNvSpPr/>
          <p:nvPr/>
        </p:nvSpPr>
        <p:spPr>
          <a:xfrm>
            <a:off x="6803664" y="2726186"/>
            <a:ext cx="333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EEC41-3FB2-3945-B9BF-222AD225BE55}"/>
              </a:ext>
            </a:extLst>
          </p:cNvPr>
          <p:cNvSpPr/>
          <p:nvPr/>
        </p:nvSpPr>
        <p:spPr>
          <a:xfrm>
            <a:off x="6589664" y="3432601"/>
            <a:ext cx="761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Europa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33F96-7E50-2C4E-90E3-79D491342E93}"/>
              </a:ext>
            </a:extLst>
          </p:cNvPr>
          <p:cNvCxnSpPr>
            <a:cxnSpLocks/>
          </p:cNvCxnSpPr>
          <p:nvPr/>
        </p:nvCxnSpPr>
        <p:spPr>
          <a:xfrm flipV="1">
            <a:off x="7394221" y="3489097"/>
            <a:ext cx="822679" cy="11724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4A07C3-522E-6E42-8F39-C823C29DB7D1}"/>
              </a:ext>
            </a:extLst>
          </p:cNvPr>
          <p:cNvCxnSpPr>
            <a:cxnSpLocks/>
          </p:cNvCxnSpPr>
          <p:nvPr/>
        </p:nvCxnSpPr>
        <p:spPr>
          <a:xfrm flipH="1" flipV="1">
            <a:off x="6845300" y="3175000"/>
            <a:ext cx="125237" cy="2176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16797A-DFF9-DD4F-B29D-E61DD7189860}"/>
              </a:ext>
            </a:extLst>
          </p:cNvPr>
          <p:cNvCxnSpPr>
            <a:cxnSpLocks/>
          </p:cNvCxnSpPr>
          <p:nvPr/>
        </p:nvCxnSpPr>
        <p:spPr>
          <a:xfrm>
            <a:off x="7188200" y="2997316"/>
            <a:ext cx="939800" cy="1099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929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4076AE-8878-DE4A-AFC0-E978A620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2755900"/>
            <a:ext cx="4165600" cy="2272145"/>
          </a:xfrm>
          <a:prstGeom prst="rect">
            <a:avLst/>
          </a:prstGeom>
        </p:spPr>
      </p:pic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3757032"/>
            <a:ext cx="4216400" cy="13992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Orbits are regular </a:t>
            </a:r>
            <a:r>
              <a:rPr lang="en-US" sz="2800" dirty="0">
                <a:sym typeface="Wingdings" pitchFamily="2" charset="2"/>
              </a:rPr>
              <a:t> eclipses predictable, frequent</a:t>
            </a:r>
            <a:endParaRPr lang="en-US" sz="2800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Jupiter Satellite Eclipses = Clocks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64F8C1-56C5-B045-8A83-7D8CE1EE21E8}"/>
              </a:ext>
            </a:extLst>
          </p:cNvPr>
          <p:cNvSpPr/>
          <p:nvPr/>
        </p:nvSpPr>
        <p:spPr>
          <a:xfrm>
            <a:off x="241300" y="1600200"/>
            <a:ext cx="2120900" cy="20701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BE600AE-B5E9-664A-954B-109C581C97DF}"/>
              </a:ext>
            </a:extLst>
          </p:cNvPr>
          <p:cNvSpPr/>
          <p:nvPr/>
        </p:nvSpPr>
        <p:spPr>
          <a:xfrm>
            <a:off x="8064500" y="2635250"/>
            <a:ext cx="101600" cy="1206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AE223-7CC9-FF44-94EC-9D7540421A21}"/>
              </a:ext>
            </a:extLst>
          </p:cNvPr>
          <p:cNvSpPr txBox="1"/>
          <p:nvPr/>
        </p:nvSpPr>
        <p:spPr>
          <a:xfrm>
            <a:off x="825500" y="2386568"/>
            <a:ext cx="97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Jupiter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A92B1-3E15-7642-887E-FE00FF8A30D9}"/>
              </a:ext>
            </a:extLst>
          </p:cNvPr>
          <p:cNvSpPr txBox="1"/>
          <p:nvPr/>
        </p:nvSpPr>
        <p:spPr>
          <a:xfrm>
            <a:off x="7950200" y="2858532"/>
            <a:ext cx="66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C20848-85E4-B44E-B486-4A3389F3C968}"/>
              </a:ext>
            </a:extLst>
          </p:cNvPr>
          <p:cNvSpPr txBox="1"/>
          <p:nvPr/>
        </p:nvSpPr>
        <p:spPr>
          <a:xfrm>
            <a:off x="2273300" y="1532365"/>
            <a:ext cx="3695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Jupiter and Io approximately to scale for size, distance.  Others up to 50% bigger.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A9D3B-ABB6-7F4D-BBD6-CC1A2C7F9EE4}"/>
              </a:ext>
            </a:extLst>
          </p:cNvPr>
          <p:cNvSpPr txBox="1"/>
          <p:nvPr/>
        </p:nvSpPr>
        <p:spPr>
          <a:xfrm>
            <a:off x="114300" y="5243036"/>
            <a:ext cx="4495800" cy="1569660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1676: Ole </a:t>
            </a:r>
            <a:r>
              <a:rPr lang="en-US" sz="1600" b="1" dirty="0" err="1">
                <a:solidFill>
                  <a:srgbClr val="C00000"/>
                </a:solidFill>
              </a:rPr>
              <a:t>Rømer</a:t>
            </a:r>
            <a:r>
              <a:rPr lang="en-US" sz="1600" b="1" dirty="0">
                <a:solidFill>
                  <a:srgbClr val="C00000"/>
                </a:solidFill>
              </a:rPr>
              <a:t> (Denmark) noticed Io’s eclipses were late when Jupiter was farther away</a:t>
            </a:r>
          </a:p>
          <a:p>
            <a:r>
              <a:rPr lang="en-US" sz="1600" b="1" dirty="0"/>
              <a:t>1678: Christiaan Huygens (Netherlands) then calculated speed of light to be about 2/3 of its current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8BF8A-EDFA-C94E-A693-09CB8CDA3B8F}"/>
              </a:ext>
            </a:extLst>
          </p:cNvPr>
          <p:cNvSpPr txBox="1"/>
          <p:nvPr/>
        </p:nvSpPr>
        <p:spPr>
          <a:xfrm>
            <a:off x="4445000" y="4040525"/>
            <a:ext cx="2448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Common belief: speed of light was infinite!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B1AF54-FFE3-2946-AA03-730147670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774" y="4716866"/>
            <a:ext cx="927100" cy="11767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34DCFF-AAEE-6A43-B9A1-400CEC006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874" y="4700347"/>
            <a:ext cx="882826" cy="1155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E905C2-42E1-7B48-93D4-EE14DED7072B}"/>
              </a:ext>
            </a:extLst>
          </p:cNvPr>
          <p:cNvSpPr txBox="1"/>
          <p:nvPr/>
        </p:nvSpPr>
        <p:spPr>
          <a:xfrm>
            <a:off x="6965774" y="5893570"/>
            <a:ext cx="180340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0070C0"/>
                </a:solidFill>
              </a:rPr>
              <a:t>Rømer</a:t>
            </a:r>
            <a:r>
              <a:rPr lang="en-US" i="1" dirty="0">
                <a:solidFill>
                  <a:srgbClr val="0070C0"/>
                </a:solidFill>
              </a:rPr>
              <a:t> (L) and Huygens (R), source </a:t>
            </a:r>
            <a:r>
              <a:rPr lang="en-US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LINK1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LINK2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5C3E6B-C041-5940-8829-342CE2B91A93}"/>
              </a:ext>
            </a:extLst>
          </p:cNvPr>
          <p:cNvSpPr txBox="1"/>
          <p:nvPr/>
        </p:nvSpPr>
        <p:spPr>
          <a:xfrm>
            <a:off x="4701999" y="5201072"/>
            <a:ext cx="2006424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Louis XIV team, Alexander Mackenzie &amp; Zebulon Pike mapped using Jupiter satellite timing, 1700-1810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D4D086-C723-8243-92D6-98F5128451E1}"/>
              </a:ext>
            </a:extLst>
          </p:cNvPr>
          <p:cNvSpPr txBox="1"/>
          <p:nvPr/>
        </p:nvSpPr>
        <p:spPr>
          <a:xfrm>
            <a:off x="7096037" y="1396241"/>
            <a:ext cx="19369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Europa </a:t>
            </a:r>
            <a:r>
              <a:rPr lang="en-US" i="1" dirty="0">
                <a:solidFill>
                  <a:srgbClr val="0070C0"/>
                </a:solidFill>
                <a:sym typeface="Wingdings" pitchFamily="2" charset="2"/>
              </a:rPr>
              <a:t> 1.6x farther</a:t>
            </a:r>
          </a:p>
          <a:p>
            <a:r>
              <a:rPr lang="en-US" i="1" dirty="0">
                <a:solidFill>
                  <a:srgbClr val="0070C0"/>
                </a:solidFill>
                <a:sym typeface="Wingdings" pitchFamily="2" charset="2"/>
              </a:rPr>
              <a:t>Ganymede  2.5x</a:t>
            </a:r>
          </a:p>
          <a:p>
            <a:r>
              <a:rPr lang="en-US" i="1" dirty="0" err="1">
                <a:solidFill>
                  <a:srgbClr val="0070C0"/>
                </a:solidFill>
                <a:sym typeface="Wingdings" pitchFamily="2" charset="2"/>
              </a:rPr>
              <a:t>Callisto</a:t>
            </a:r>
            <a:r>
              <a:rPr lang="en-US" i="1" dirty="0">
                <a:solidFill>
                  <a:srgbClr val="0070C0"/>
                </a:solidFill>
                <a:sym typeface="Wingdings" pitchFamily="2" charset="2"/>
              </a:rPr>
              <a:t>  4.5x</a:t>
            </a:r>
            <a:endParaRPr 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89408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Only see ANGLES on sky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Kepler’s &amp; Newton’s Laws </a:t>
            </a:r>
            <a:r>
              <a:rPr lang="en-US" dirty="0">
                <a:sym typeface="Wingdings" pitchFamily="2" charset="2"/>
              </a:rPr>
              <a:t> RELATIVE distances in Solar System</a:t>
            </a:r>
            <a:endParaRPr lang="en-US" dirty="0"/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Need TRUE DISTANCES to know SIZES, SPEEDS of objects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Newton’s Laws </a:t>
            </a:r>
            <a:r>
              <a:rPr lang="en-US" i="1" dirty="0">
                <a:solidFill>
                  <a:srgbClr val="0070C0"/>
                </a:solidFill>
                <a:sym typeface="Wingdings" pitchFamily="2" charset="2"/>
              </a:rPr>
              <a:t> MASSES of objects if they have objects orbiting them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  <a:sym typeface="Wingdings" pitchFamily="2" charset="2"/>
              </a:rPr>
              <a:t>Planets orbit Sun ; moons orbit planets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endParaRPr lang="en-US" dirty="0">
              <a:sym typeface="Wingdings" pitchFamily="2" charset="2"/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rgbClr val="C00000"/>
                </a:solidFill>
                <a:sym typeface="Wingdings" pitchFamily="2" charset="2"/>
              </a:rPr>
              <a:t>MASSES &amp; SIZES  DENSITIES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rgbClr val="C00000"/>
                </a:solidFill>
                <a:sym typeface="Wingdings" pitchFamily="2" charset="2"/>
              </a:rPr>
              <a:t> compositions: gas, ice, rock, iron etc.</a:t>
            </a:r>
            <a:endParaRPr lang="en-US" b="1" dirty="0">
              <a:solidFill>
                <a:srgbClr val="C0000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Review: Distances in Astronomy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3126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4508500" cy="16965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/>
              <a:t>Giant Moon of Saturn, bigger than Mercury, orbits 10 Saturn diameters away, period =  15 days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/>
              <a:t>Titan: </a:t>
            </a:r>
            <a:r>
              <a:rPr lang="en-US" sz="2000" i="1" dirty="0"/>
              <a:t>appears size of dime at 2.5 miles</a:t>
            </a:r>
            <a:endParaRPr lang="en-US" sz="2400"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Transits of Titan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1B046-F905-A640-A847-E3C6531F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4099000"/>
            <a:ext cx="2755899" cy="2573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B5385B-6F22-6848-A1EF-2FDC15FC2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801" y="3324226"/>
            <a:ext cx="4394200" cy="3347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341298-F225-0544-850D-3DACB328F08F}"/>
              </a:ext>
            </a:extLst>
          </p:cNvPr>
          <p:cNvSpPr txBox="1"/>
          <p:nvPr/>
        </p:nvSpPr>
        <p:spPr>
          <a:xfrm>
            <a:off x="254000" y="3145743"/>
            <a:ext cx="3822700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Quadruple transit of Titan + 3 smaller moons (Mimas, Dione, Enceladus), Mar 17, 2009, from Hubble Space Telescope (NASA/ESA), via </a:t>
            </a:r>
            <a:r>
              <a:rPr lang="en-US" b="1" i="1" u="sng" dirty="0">
                <a:solidFill>
                  <a:srgbClr val="0070C0"/>
                </a:solidFill>
              </a:rPr>
              <a:t>Daily Mail</a:t>
            </a:r>
            <a:r>
              <a:rPr lang="en-US" b="1" i="1" dirty="0">
                <a:solidFill>
                  <a:srgbClr val="0070C0"/>
                </a:solidFill>
              </a:rPr>
              <a:t> </a:t>
            </a:r>
            <a:r>
              <a:rPr lang="en-US" b="1" i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A5A1E-3F59-FE49-AAA4-F29E5148ECF2}"/>
              </a:ext>
            </a:extLst>
          </p:cNvPr>
          <p:cNvSpPr txBox="1"/>
          <p:nvPr/>
        </p:nvSpPr>
        <p:spPr>
          <a:xfrm>
            <a:off x="4851400" y="1524000"/>
            <a:ext cx="3822700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Titan making rare transit of Crab Nebula (remnant of supernova from 1054), observed by Chandra X-Ray Observatory (NASA), Jan 5, 2003.   X-rays from nebula probed Titan’s atmosphere.  Next transit:  2267.  Source </a:t>
            </a:r>
            <a:r>
              <a:rPr lang="en-US" b="1" i="1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endParaRPr lang="en-US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117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id="{0225BB0D-360F-8541-B59C-D73353A95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3048000" cy="765175"/>
          </a:xfrm>
          <a:solidFill>
            <a:srgbClr val="FF0000"/>
          </a:solidFill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n-US" b="1" dirty="0">
                <a:ea typeface="ＭＳ Ｐゴシック" panose="020B0600070205080204" pitchFamily="34" charset="-128"/>
              </a:rPr>
              <a:t>Mars</a:t>
            </a: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B9C92754-E850-CC4A-B6B1-21F5C17295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20638" y="1066800"/>
            <a:ext cx="5735638" cy="4775200"/>
          </a:xfrm>
          <a:solidFill>
            <a:srgbClr val="FFFF00"/>
          </a:solidFill>
        </p:spPr>
        <p:txBody>
          <a:bodyPr/>
          <a:lstStyle/>
          <a:p>
            <a:pPr marL="341313" indent="-341313" eaLnBrk="1" hangingPunct="1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400" b="1" dirty="0">
                <a:latin typeface="Times New Roman" panose="02020603050405020304" pitchFamily="18" charset="0"/>
              </a:rPr>
              <a:t>diameter 6775km (~</a:t>
            </a:r>
            <a:r>
              <a:rPr lang="en-GB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50%  of Earth/Venus)</a:t>
            </a:r>
          </a:p>
          <a:p>
            <a:pPr marL="341313" indent="-341313" eaLnBrk="1" hangingPunct="1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400" b="1" u="sng" dirty="0">
                <a:solidFill>
                  <a:srgbClr val="0070C0"/>
                </a:solidFill>
                <a:latin typeface="Times New Roman" panose="02020603050405020304" pitchFamily="18" charset="0"/>
              </a:rPr>
              <a:t>2 TINY moons</a:t>
            </a:r>
            <a:r>
              <a:rPr lang="en-GB" altLang="en-US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: </a:t>
            </a:r>
            <a:r>
              <a:rPr lang="en-GB" altLang="en-US" sz="2400" b="1" i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Phobos</a:t>
            </a:r>
            <a:r>
              <a:rPr lang="en-GB" altLang="en-US" sz="2400" b="1" i="1" dirty="0">
                <a:solidFill>
                  <a:srgbClr val="0070C0"/>
                </a:solidFill>
                <a:latin typeface="Times New Roman" panose="02020603050405020304" pitchFamily="18" charset="0"/>
              </a:rPr>
              <a:t>,  Deimos</a:t>
            </a:r>
          </a:p>
          <a:p>
            <a:pPr marL="798513" lvl="1" indent="-341313">
              <a:lnSpc>
                <a:spcPct val="100000"/>
              </a:lnSpc>
              <a:spcBef>
                <a:spcPts val="600"/>
              </a:spcBef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000" b="1" i="1" dirty="0">
                <a:solidFill>
                  <a:srgbClr val="0070C0"/>
                </a:solidFill>
                <a:latin typeface="Times New Roman" panose="02020603050405020304" pitchFamily="18" charset="0"/>
              </a:rPr>
              <a:t>Orbit within 1.1 degrees of equator</a:t>
            </a:r>
          </a:p>
          <a:p>
            <a:pPr marL="341313" indent="-341313" eaLnBrk="1" hangingPunct="1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"DAY"</a:t>
            </a:r>
            <a:r>
              <a:rPr lang="en-GB" altLang="en-US" sz="2400" b="1" dirty="0">
                <a:latin typeface="Times New Roman" panose="02020603050405020304" pitchFamily="18" charset="0"/>
              </a:rPr>
              <a:t> ~24½ Earth hours, like Earth</a:t>
            </a:r>
            <a:r>
              <a:rPr lang="ja-JP" altLang="en-GB" sz="2400" b="1">
                <a:latin typeface="Times New Roman" panose="02020603050405020304" pitchFamily="18" charset="0"/>
              </a:rPr>
              <a:t>’</a:t>
            </a:r>
            <a:r>
              <a:rPr lang="en-GB" altLang="ja-JP" sz="2400" b="1" dirty="0">
                <a:latin typeface="Times New Roman" panose="02020603050405020304" pitchFamily="18" charset="0"/>
              </a:rPr>
              <a:t>s</a:t>
            </a:r>
          </a:p>
          <a:p>
            <a:pPr marL="798513" lvl="1" indent="-341313">
              <a:lnSpc>
                <a:spcPct val="100000"/>
              </a:lnSpc>
              <a:spcBef>
                <a:spcPts val="600"/>
              </a:spcBef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000" b="1" dirty="0">
                <a:latin typeface="Times New Roman" panose="02020603050405020304" pitchFamily="18" charset="0"/>
              </a:rPr>
              <a:t>Axis tilt 25°  </a:t>
            </a:r>
            <a:r>
              <a:rPr lang="en-GB" altLang="en-US" sz="2000" b="1" dirty="0">
                <a:latin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SEASONS</a:t>
            </a:r>
            <a:r>
              <a:rPr lang="en-GB" altLang="en-US" sz="2000" b="1" dirty="0">
                <a:latin typeface="Times New Roman" panose="02020603050405020304" pitchFamily="18" charset="0"/>
              </a:rPr>
              <a:t> like Earth</a:t>
            </a:r>
            <a:r>
              <a:rPr lang="ja-JP" altLang="en-GB" sz="2000" b="1">
                <a:latin typeface="Times New Roman" panose="02020603050405020304" pitchFamily="18" charset="0"/>
              </a:rPr>
              <a:t>’</a:t>
            </a:r>
            <a:r>
              <a:rPr lang="en-GB" altLang="ja-JP" sz="2000" b="1" dirty="0">
                <a:latin typeface="Times New Roman" panose="02020603050405020304" pitchFamily="18" charset="0"/>
              </a:rPr>
              <a:t>s</a:t>
            </a:r>
          </a:p>
          <a:p>
            <a:pPr marL="341313" indent="-341313" eaLnBrk="1" hangingPunct="1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400" b="1" dirty="0">
                <a:latin typeface="Times New Roman" panose="02020603050405020304" pitchFamily="18" charset="0"/>
              </a:rPr>
              <a:t>Thin </a:t>
            </a:r>
            <a:r>
              <a:rPr lang="en-GB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CO</a:t>
            </a:r>
            <a:r>
              <a:rPr lang="en-GB" altLang="en-US" sz="2400" b="1" baseline="-25000" dirty="0">
                <a:solidFill>
                  <a:srgbClr val="FF3300"/>
                </a:solidFill>
                <a:latin typeface="Times New Roman" panose="02020603050405020304" pitchFamily="18" charset="0"/>
              </a:rPr>
              <a:t>2</a:t>
            </a:r>
            <a:r>
              <a:rPr lang="en-GB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 atmosphere</a:t>
            </a:r>
            <a:r>
              <a:rPr lang="en-GB" altLang="en-US" sz="2400" b="1" dirty="0">
                <a:latin typeface="Times New Roman" panose="02020603050405020304" pitchFamily="18" charset="0"/>
              </a:rPr>
              <a:t>, pressure 1% Earth</a:t>
            </a:r>
            <a:r>
              <a:rPr lang="ja-JP" altLang="en-GB" sz="2400" b="1">
                <a:latin typeface="Times New Roman" panose="02020603050405020304" pitchFamily="18" charset="0"/>
              </a:rPr>
              <a:t>’</a:t>
            </a:r>
            <a:r>
              <a:rPr lang="en-GB" altLang="ja-JP" sz="2400" b="1" dirty="0">
                <a:latin typeface="Times New Roman" panose="02020603050405020304" pitchFamily="18" charset="0"/>
              </a:rPr>
              <a:t>s</a:t>
            </a:r>
          </a:p>
          <a:p>
            <a:pPr marL="341313" indent="-341313" eaLnBrk="1" hangingPunct="1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400" b="1" dirty="0">
                <a:latin typeface="Times New Roman" panose="02020603050405020304" pitchFamily="18" charset="0"/>
              </a:rPr>
              <a:t>Surface red from </a:t>
            </a:r>
            <a:r>
              <a:rPr lang="en-GB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iron oxides</a:t>
            </a:r>
            <a:r>
              <a:rPr lang="en-GB" altLang="en-US" sz="2400" b="1" dirty="0">
                <a:latin typeface="Times New Roman" panose="02020603050405020304" pitchFamily="18" charset="0"/>
              </a:rPr>
              <a:t>; has dust storms</a:t>
            </a:r>
          </a:p>
        </p:txBody>
      </p:sp>
      <p:pic>
        <p:nvPicPr>
          <p:cNvPr id="119811" name="Picture 3">
            <a:extLst>
              <a:ext uri="{FF2B5EF4-FFF2-40B4-BE49-F238E27FC236}">
                <a16:creationId xmlns:a16="http://schemas.microsoft.com/office/drawing/2014/main" id="{6870BB68-8D1F-DB48-99FF-28FC00C4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581400"/>
            <a:ext cx="3200400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9812" name="Text Box 4">
            <a:extLst>
              <a:ext uri="{FF2B5EF4-FFF2-40B4-BE49-F238E27FC236}">
                <a16:creationId xmlns:a16="http://schemas.microsoft.com/office/drawing/2014/main" id="{882DF13C-349A-4449-917A-978FC84D7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486400"/>
            <a:ext cx="19812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16000"/>
              </a:lnSpc>
              <a:spcBef>
                <a:spcPts val="550"/>
              </a:spcBef>
              <a:buClr>
                <a:srgbClr val="0000CC"/>
              </a:buClr>
              <a:buSzPct val="60000"/>
              <a:buFont typeface="Wingdings" pitchFamily="2" charset="2"/>
              <a:buChar char=""/>
              <a:defRPr sz="2200">
                <a:solidFill>
                  <a:srgbClr val="000000"/>
                </a:solidFill>
                <a:latin typeface="Tahoma" panose="020B0604030504040204" pitchFamily="34" charset="0"/>
                <a:ea typeface="DejaVu Sans" charset="0"/>
                <a:cs typeface="DejaVu Sans" charset="0"/>
              </a:defRPr>
            </a:lvl1pPr>
            <a:lvl2pPr marL="742950" indent="-285750">
              <a:lnSpc>
                <a:spcPct val="116000"/>
              </a:lnSpc>
              <a:spcBef>
                <a:spcPts val="500"/>
              </a:spcBef>
              <a:buClr>
                <a:srgbClr val="FF3300"/>
              </a:buClr>
              <a:buSzPct val="55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2pPr>
            <a:lvl3pPr marL="1143000" indent="-228600">
              <a:lnSpc>
                <a:spcPct val="116000"/>
              </a:lnSpc>
              <a:spcBef>
                <a:spcPts val="600"/>
              </a:spcBef>
              <a:buClr>
                <a:srgbClr val="0000CC"/>
              </a:buClr>
              <a:buSzPct val="50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3pPr>
            <a:lvl4pPr marL="16002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5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4pPr>
            <a:lvl5pPr marL="20574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>
              <a:solidFill>
                <a:schemeClr val="bg1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19813" name="Text Box 5">
            <a:extLst>
              <a:ext uri="{FF2B5EF4-FFF2-40B4-BE49-F238E27FC236}">
                <a16:creationId xmlns:a16="http://schemas.microsoft.com/office/drawing/2014/main" id="{C1EA641C-ADEF-3D40-9E25-999822E0D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3657600"/>
            <a:ext cx="12192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16000"/>
              </a:lnSpc>
              <a:spcBef>
                <a:spcPts val="550"/>
              </a:spcBef>
              <a:buClr>
                <a:srgbClr val="0000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00"/>
                </a:solidFill>
                <a:latin typeface="Tahoma" panose="020B0604030504040204" pitchFamily="34" charset="0"/>
                <a:ea typeface="DejaVu Sans" charset="0"/>
                <a:cs typeface="DejaVu Sans" charset="0"/>
              </a:defRPr>
            </a:lvl1pPr>
            <a:lvl2pPr marL="742950" indent="-285750">
              <a:lnSpc>
                <a:spcPct val="116000"/>
              </a:lnSpc>
              <a:spcBef>
                <a:spcPts val="500"/>
              </a:spcBef>
              <a:buClr>
                <a:srgbClr val="FF33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2pPr>
            <a:lvl3pPr marL="1143000" indent="-228600">
              <a:lnSpc>
                <a:spcPct val="116000"/>
              </a:lnSpc>
              <a:spcBef>
                <a:spcPts val="600"/>
              </a:spcBef>
              <a:buClr>
                <a:srgbClr val="0000CC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3pPr>
            <a:lvl4pPr marL="16002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4pPr>
            <a:lvl5pPr marL="20574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9pPr>
          </a:lstStyle>
          <a:p>
            <a:pPr>
              <a:lnSpc>
                <a:spcPct val="119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Asteroid Gaspra</a:t>
            </a:r>
          </a:p>
        </p:txBody>
      </p:sp>
      <p:sp>
        <p:nvSpPr>
          <p:cNvPr id="119814" name="Text Box 6">
            <a:extLst>
              <a:ext uri="{FF2B5EF4-FFF2-40B4-BE49-F238E27FC236}">
                <a16:creationId xmlns:a16="http://schemas.microsoft.com/office/drawing/2014/main" id="{AD28319C-9B33-C045-B5E2-AFD2A4552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5324475"/>
            <a:ext cx="1219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16000"/>
              </a:lnSpc>
              <a:spcBef>
                <a:spcPts val="550"/>
              </a:spcBef>
              <a:buClr>
                <a:srgbClr val="0000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00"/>
                </a:solidFill>
                <a:latin typeface="Tahoma" panose="020B0604030504040204" pitchFamily="34" charset="0"/>
                <a:ea typeface="DejaVu Sans" charset="0"/>
                <a:cs typeface="DejaVu Sans" charset="0"/>
              </a:defRPr>
            </a:lvl1pPr>
            <a:lvl2pPr marL="742950" indent="-285750">
              <a:lnSpc>
                <a:spcPct val="116000"/>
              </a:lnSpc>
              <a:spcBef>
                <a:spcPts val="500"/>
              </a:spcBef>
              <a:buClr>
                <a:srgbClr val="FF33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2pPr>
            <a:lvl3pPr marL="1143000" indent="-228600">
              <a:lnSpc>
                <a:spcPct val="116000"/>
              </a:lnSpc>
              <a:spcBef>
                <a:spcPts val="600"/>
              </a:spcBef>
              <a:buClr>
                <a:srgbClr val="0000CC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3pPr>
            <a:lvl4pPr marL="16002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4pPr>
            <a:lvl5pPr marL="20574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9pPr>
          </a:lstStyle>
          <a:p>
            <a:pPr>
              <a:lnSpc>
                <a:spcPct val="119000"/>
              </a:lnSpc>
              <a:spcBef>
                <a:spcPts val="1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2400" dirty="0" err="1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Phobos</a:t>
            </a:r>
            <a:endParaRPr lang="en-GB" altLang="en-US" sz="2400" dirty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119815" name="Picture 7">
            <a:extLst>
              <a:ext uri="{FF2B5EF4-FFF2-40B4-BE49-F238E27FC236}">
                <a16:creationId xmlns:a16="http://schemas.microsoft.com/office/drawing/2014/main" id="{FDA48797-F34D-8E4E-8AD4-29711032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81000"/>
            <a:ext cx="34290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9816" name="Text Box 8">
            <a:extLst>
              <a:ext uri="{FF2B5EF4-FFF2-40B4-BE49-F238E27FC236}">
                <a16:creationId xmlns:a16="http://schemas.microsoft.com/office/drawing/2014/main" id="{12F2F1DD-EE53-8545-845A-ECDD7122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800600"/>
            <a:ext cx="10668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16000"/>
              </a:lnSpc>
              <a:spcBef>
                <a:spcPts val="550"/>
              </a:spcBef>
              <a:buClr>
                <a:srgbClr val="0000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00"/>
                </a:solidFill>
                <a:latin typeface="Tahoma" panose="020B0604030504040204" pitchFamily="34" charset="0"/>
                <a:ea typeface="DejaVu Sans" charset="0"/>
                <a:cs typeface="DejaVu Sans" charset="0"/>
              </a:defRPr>
            </a:lvl1pPr>
            <a:lvl2pPr marL="742950" indent="-285750">
              <a:lnSpc>
                <a:spcPct val="116000"/>
              </a:lnSpc>
              <a:spcBef>
                <a:spcPts val="500"/>
              </a:spcBef>
              <a:buClr>
                <a:srgbClr val="FF33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2pPr>
            <a:lvl3pPr marL="1143000" indent="-228600">
              <a:lnSpc>
                <a:spcPct val="116000"/>
              </a:lnSpc>
              <a:spcBef>
                <a:spcPts val="600"/>
              </a:spcBef>
              <a:buClr>
                <a:srgbClr val="0000CC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3pPr>
            <a:lvl4pPr marL="16002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4pPr>
            <a:lvl5pPr marL="20574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9pPr>
          </a:lstStyle>
          <a:p>
            <a:pPr>
              <a:lnSpc>
                <a:spcPct val="119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20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Deimos</a:t>
            </a:r>
          </a:p>
        </p:txBody>
      </p:sp>
      <p:sp>
        <p:nvSpPr>
          <p:cNvPr id="119817" name="TextBox 1">
            <a:extLst>
              <a:ext uri="{FF2B5EF4-FFF2-40B4-BE49-F238E27FC236}">
                <a16:creationId xmlns:a16="http://schemas.microsoft.com/office/drawing/2014/main" id="{81A490D6-67F5-2442-ABFB-5B7D24B01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0" y="152400"/>
            <a:ext cx="1562100" cy="830997"/>
          </a:xfrm>
          <a:prstGeom prst="rect">
            <a:avLst/>
          </a:prstGeom>
          <a:solidFill>
            <a:srgbClr val="DEF6F7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116000"/>
              </a:lnSpc>
              <a:spcBef>
                <a:spcPts val="550"/>
              </a:spcBef>
              <a:buClr>
                <a:srgbClr val="0000CC"/>
              </a:buClr>
              <a:buSzPct val="60000"/>
              <a:buFont typeface="Wingdings" pitchFamily="2" charset="2"/>
              <a:buChar char=""/>
              <a:defRPr sz="2200">
                <a:solidFill>
                  <a:srgbClr val="000000"/>
                </a:solidFill>
                <a:latin typeface="Tahoma" panose="020B0604030504040204" pitchFamily="34" charset="0"/>
                <a:ea typeface="DejaVu Sans" charset="0"/>
                <a:cs typeface="DejaVu Sans" charset="0"/>
              </a:defRPr>
            </a:lvl1pPr>
            <a:lvl2pPr marL="742950" indent="-285750">
              <a:lnSpc>
                <a:spcPct val="116000"/>
              </a:lnSpc>
              <a:spcBef>
                <a:spcPts val="500"/>
              </a:spcBef>
              <a:buClr>
                <a:srgbClr val="FF3300"/>
              </a:buClr>
              <a:buSzPct val="55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2pPr>
            <a:lvl3pPr marL="1143000" indent="-228600">
              <a:lnSpc>
                <a:spcPct val="116000"/>
              </a:lnSpc>
              <a:spcBef>
                <a:spcPts val="600"/>
              </a:spcBef>
              <a:buClr>
                <a:srgbClr val="0000CC"/>
              </a:buClr>
              <a:buSzPct val="50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3pPr>
            <a:lvl4pPr marL="16002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5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4pPr>
            <a:lvl5pPr marL="20574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FYI 3’ intro </a:t>
            </a:r>
            <a:r>
              <a:rPr lang="en-US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en-US" altLang="en-US" sz="2400" dirty="0">
              <a:solidFill>
                <a:srgbClr val="0070C0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7868D9-CBD3-C24B-AD38-281E2F441440}"/>
              </a:ext>
            </a:extLst>
          </p:cNvPr>
          <p:cNvCxnSpPr/>
          <p:nvPr/>
        </p:nvCxnSpPr>
        <p:spPr>
          <a:xfrm flipV="1">
            <a:off x="8343900" y="5105400"/>
            <a:ext cx="647700" cy="381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EA2FFA2-6D3B-4E41-B775-B09EE112CAB7}"/>
              </a:ext>
            </a:extLst>
          </p:cNvPr>
          <p:cNvSpPr txBox="1"/>
          <p:nvPr/>
        </p:nvSpPr>
        <p:spPr>
          <a:xfrm rot="19563861">
            <a:off x="8100494" y="489531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80E8AE"/>
                </a:solidFill>
              </a:rPr>
              <a:t>10km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9A8D2-860E-F04D-9849-CD3E19DDB559}"/>
              </a:ext>
            </a:extLst>
          </p:cNvPr>
          <p:cNvCxnSpPr/>
          <p:nvPr/>
        </p:nvCxnSpPr>
        <p:spPr>
          <a:xfrm>
            <a:off x="7429500" y="2984500"/>
            <a:ext cx="10287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AE77ED6-BB25-FD46-A607-206594C2431E}"/>
              </a:ext>
            </a:extLst>
          </p:cNvPr>
          <p:cNvSpPr/>
          <p:nvPr/>
        </p:nvSpPr>
        <p:spPr>
          <a:xfrm>
            <a:off x="7521725" y="2636421"/>
            <a:ext cx="936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80E8AE"/>
                </a:solidFill>
              </a:rPr>
              <a:t>3390km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DD81D0-3CB5-834D-A33C-3BAFB9A17E97}"/>
              </a:ext>
            </a:extLst>
          </p:cNvPr>
          <p:cNvSpPr txBox="1"/>
          <p:nvPr/>
        </p:nvSpPr>
        <p:spPr>
          <a:xfrm>
            <a:off x="118533" y="6373911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</a:t>
            </a:r>
            <a:r>
              <a:rPr lang="en-US" dirty="0"/>
              <a:t> Gerard </a:t>
            </a:r>
            <a:r>
              <a:rPr lang="en-US" dirty="0" err="1"/>
              <a:t>Williger</a:t>
            </a:r>
            <a:r>
              <a:rPr lang="en-US" dirty="0"/>
              <a:t> 2023, U Louisville</a:t>
            </a:r>
          </a:p>
        </p:txBody>
      </p:sp>
    </p:spTree>
    <p:extLst>
      <p:ext uri="{BB962C8B-B14F-4D97-AF65-F5344CB8AC3E}">
        <p14:creationId xmlns:p14="http://schemas.microsoft.com/office/powerpoint/2010/main" val="2064968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68199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Mars: half size of Earth, “day” = 24.5 hours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2 tiny satellites: 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u="sng" dirty="0" err="1">
                <a:solidFill>
                  <a:srgbClr val="C00000"/>
                </a:solidFill>
              </a:rPr>
              <a:t>Phobos</a:t>
            </a:r>
            <a:r>
              <a:rPr lang="en-US" dirty="0">
                <a:solidFill>
                  <a:srgbClr val="C00000"/>
                </a:solidFill>
              </a:rPr>
              <a:t> -- </a:t>
            </a:r>
            <a:r>
              <a:rPr lang="en-US" i="1" dirty="0">
                <a:solidFill>
                  <a:srgbClr val="C00000"/>
                </a:solidFill>
              </a:rPr>
              <a:t>diameter 25km = 15 mi., period = 8 hours, orbits at 3 Mars radii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7030A0"/>
                </a:solidFill>
              </a:rPr>
              <a:t>Rises in WEST!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Deimos</a:t>
            </a:r>
            <a:r>
              <a:rPr lang="en-US" dirty="0">
                <a:solidFill>
                  <a:srgbClr val="0070C0"/>
                </a:solidFill>
              </a:rPr>
              <a:t> – </a:t>
            </a:r>
            <a:r>
              <a:rPr lang="en-US" i="1" dirty="0">
                <a:solidFill>
                  <a:srgbClr val="0070C0"/>
                </a:solidFill>
              </a:rPr>
              <a:t>diameter 6km = 4 mi., period = 30 hours, orbits at 7 Mars radii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/>
              <a:t>Both orbit </a:t>
            </a:r>
            <a:r>
              <a:rPr lang="en-US" i="1" u="sng" dirty="0"/>
              <a:t>within 1.1 degrees of Mars’ equator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69469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Transits Viewed from Mars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F4CFF-769C-0845-B9F4-37C83D7B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550" y="95702"/>
            <a:ext cx="1358900" cy="1409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A54D2-B64E-A148-B436-519CA4709AAB}"/>
              </a:ext>
            </a:extLst>
          </p:cNvPr>
          <p:cNvSpPr txBox="1"/>
          <p:nvPr/>
        </p:nvSpPr>
        <p:spPr>
          <a:xfrm>
            <a:off x="7099300" y="1663700"/>
            <a:ext cx="1841500" cy="181588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Max. “annular eclipse” by </a:t>
            </a:r>
            <a:r>
              <a:rPr lang="en-US" b="1" i="1" dirty="0" err="1">
                <a:solidFill>
                  <a:srgbClr val="0070C0"/>
                </a:solidFill>
              </a:rPr>
              <a:t>Phobos</a:t>
            </a:r>
            <a:r>
              <a:rPr lang="en-US" b="1" i="1" dirty="0">
                <a:solidFill>
                  <a:srgbClr val="0070C0"/>
                </a:solidFill>
              </a:rPr>
              <a:t>, from Curiosity Rover, Aug 13, 2013. </a:t>
            </a:r>
            <a:r>
              <a:rPr lang="en-US" b="1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b="1" i="1" dirty="0">
              <a:solidFill>
                <a:srgbClr val="0070C0"/>
              </a:solidFill>
            </a:endParaRPr>
          </a:p>
          <a:p>
            <a:r>
              <a:rPr lang="en-US" b="1" i="1" dirty="0">
                <a:solidFill>
                  <a:schemeClr val="tx1"/>
                </a:solidFill>
              </a:rPr>
              <a:t>0.8’ </a:t>
            </a:r>
            <a:r>
              <a:rPr lang="en-US" b="1" i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b="1" i="1" dirty="0">
                <a:solidFill>
                  <a:schemeClr val="tx1"/>
                </a:solidFill>
              </a:rPr>
              <a:t> from Perseverance, Apr 2,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51272-96FB-1A4A-9417-5563F2ADF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900" y="3950066"/>
            <a:ext cx="1892186" cy="1851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0440F-BB45-634E-AF33-228B57D1C2FA}"/>
              </a:ext>
            </a:extLst>
          </p:cNvPr>
          <p:cNvSpPr txBox="1"/>
          <p:nvPr/>
        </p:nvSpPr>
        <p:spPr>
          <a:xfrm>
            <a:off x="6946900" y="5801560"/>
            <a:ext cx="1987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Phobos</a:t>
            </a:r>
            <a:r>
              <a:rPr lang="en-US" dirty="0"/>
              <a:t>’ shadow from Viking 1 Orbiter (1976-1980)</a:t>
            </a:r>
          </a:p>
        </p:txBody>
      </p:sp>
    </p:spTree>
    <p:extLst>
      <p:ext uri="{BB962C8B-B14F-4D97-AF65-F5344CB8AC3E}">
        <p14:creationId xmlns:p14="http://schemas.microsoft.com/office/powerpoint/2010/main" val="2217974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80427"/>
            <a:ext cx="6083300" cy="27666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Deimos is much smaller and farther away, so it covers much less of the Sun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2 arcmin, 1/15</a:t>
            </a:r>
            <a:r>
              <a:rPr lang="en-US" sz="2400" baseline="30000" dirty="0"/>
              <a:t>th</a:t>
            </a:r>
            <a:r>
              <a:rPr lang="en-US" sz="2400" dirty="0"/>
              <a:t> of Moon’s size from Earth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0070C0"/>
                </a:solidFill>
              </a:rPr>
              <a:t>Observing transits of both moons helps refine their orbital parameters.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790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Mars: Transits of Deimos, Mercury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2E07C-C7BE-D246-8472-EFEB0CB85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1367422"/>
            <a:ext cx="2679700" cy="2679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E7D0A8-F52B-954F-B351-EDE47FD071F7}"/>
              </a:ext>
            </a:extLst>
          </p:cNvPr>
          <p:cNvSpPr txBox="1"/>
          <p:nvPr/>
        </p:nvSpPr>
        <p:spPr>
          <a:xfrm>
            <a:off x="6273800" y="4140200"/>
            <a:ext cx="267970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400050" indent="-400050">
              <a:buAutoNum type="romanLcParenBoth"/>
            </a:pPr>
            <a:r>
              <a:rPr lang="en-US" sz="1600" b="1" i="1" dirty="0"/>
              <a:t>Transit of Deimos, Mar 17, 2019, by NASA’s Curiosity rover.  </a:t>
            </a:r>
            <a:r>
              <a:rPr lang="en-US" sz="1600" b="1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/>
              <a:t>shows 10” </a:t>
            </a:r>
            <a:r>
              <a:rPr lang="en-US" sz="1600" b="1" i="1" dirty="0">
                <a:solidFill>
                  <a:schemeClr val="tx1"/>
                </a:solidFill>
              </a:rPr>
              <a:t>video</a:t>
            </a:r>
            <a:r>
              <a:rPr lang="en-US" sz="1600" b="1" i="1" dirty="0"/>
              <a:t> loop, also</a:t>
            </a:r>
          </a:p>
          <a:p>
            <a:pPr marL="400050" indent="-400050">
              <a:buAutoNum type="romanLcParenBoth"/>
            </a:pPr>
            <a:r>
              <a:rPr lang="en-US" sz="1600" b="1" i="1" dirty="0" err="1"/>
              <a:t>Phobos</a:t>
            </a:r>
            <a:r>
              <a:rPr lang="en-US" sz="1600" b="1" i="1" dirty="0"/>
              <a:t> eclipse Mar 26, 2019, and </a:t>
            </a:r>
          </a:p>
          <a:p>
            <a:pPr marL="400050" indent="-400050">
              <a:buAutoNum type="romanLcParenBoth"/>
            </a:pPr>
            <a:r>
              <a:rPr lang="en-US" sz="1600" b="1" i="1" dirty="0" err="1"/>
              <a:t>Phobos</a:t>
            </a:r>
            <a:r>
              <a:rPr lang="en-US" sz="1600" b="1" i="1" dirty="0"/>
              <a:t>’ approaching  shadow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AC38B1-DFBE-CB48-89A7-8441DDC12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800" y="4047123"/>
            <a:ext cx="2940050" cy="2534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AFD3E-9E9B-7A44-A5E3-87A09F379C08}"/>
              </a:ext>
            </a:extLst>
          </p:cNvPr>
          <p:cNvSpPr txBox="1"/>
          <p:nvPr/>
        </p:nvSpPr>
        <p:spPr>
          <a:xfrm>
            <a:off x="165100" y="4140200"/>
            <a:ext cx="1943100" cy="246221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Transit of Mercury, from Mars, June 3, 2014.</a:t>
            </a:r>
          </a:p>
          <a:p>
            <a:r>
              <a:rPr lang="en-US" b="1" i="1" dirty="0">
                <a:solidFill>
                  <a:srgbClr val="0070C0"/>
                </a:solidFill>
              </a:rPr>
              <a:t>-- 25 transits in 21</a:t>
            </a:r>
            <a:r>
              <a:rPr lang="en-US" b="1" i="1" baseline="30000" dirty="0">
                <a:solidFill>
                  <a:srgbClr val="0070C0"/>
                </a:solidFill>
              </a:rPr>
              <a:t>st</a:t>
            </a:r>
            <a:r>
              <a:rPr lang="en-US" b="1" i="1" dirty="0">
                <a:solidFill>
                  <a:srgbClr val="0070C0"/>
                </a:solidFill>
              </a:rPr>
              <a:t> cent., vary 1-9 years apart</a:t>
            </a:r>
          </a:p>
          <a:p>
            <a:r>
              <a:rPr lang="en-US" b="1" i="1" dirty="0">
                <a:solidFill>
                  <a:srgbClr val="0070C0"/>
                </a:solidFill>
              </a:rPr>
              <a:t>----- due to smaller  synodic period, smaller inclination difference</a:t>
            </a:r>
          </a:p>
          <a:p>
            <a:r>
              <a:rPr lang="en-US" b="1" i="1" dirty="0">
                <a:solidFill>
                  <a:srgbClr val="0070C0"/>
                </a:solidFill>
              </a:rPr>
              <a:t>2-frame </a:t>
            </a:r>
            <a:r>
              <a:rPr lang="en-US" b="1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en-US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65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103586"/>
            <a:ext cx="89408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Mercury: 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b="1" dirty="0"/>
              <a:t>RECENT: </a:t>
            </a:r>
            <a:r>
              <a:rPr lang="en-US" sz="2400" dirty="0"/>
              <a:t>May 9, 2016; Nov 11, 2019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b="1" dirty="0"/>
              <a:t>FUTURE: 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Nov 13, 2032: W Asia, </a:t>
            </a:r>
            <a:r>
              <a:rPr lang="en-US" dirty="0" err="1"/>
              <a:t>Central+E</a:t>
            </a:r>
            <a:r>
              <a:rPr lang="en-US" dirty="0"/>
              <a:t> Europe, Africa; partial S America, W Europe, central Asia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Nov 7, 2039: Europe, Africa, W Asia, W Australia; partial western S America, central Asia, E Australia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May 7, 2049: Europe, Africa; </a:t>
            </a:r>
            <a:r>
              <a:rPr lang="en-US" i="1" dirty="0">
                <a:solidFill>
                  <a:srgbClr val="0070C0"/>
                </a:solidFill>
              </a:rPr>
              <a:t>end of transit in eastern N America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Venus: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b="1" dirty="0"/>
              <a:t>RECENT: </a:t>
            </a:r>
            <a:r>
              <a:rPr lang="en-US" sz="2400" dirty="0"/>
              <a:t>Jun 8, 2024; Jun 5-6, 2012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b="1" dirty="0"/>
              <a:t>FUTURE: 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Dec 10-11, 2117: E Asia, Australia; partial Africa, cent. Asia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Dec 8, 2125: Asia; partial Europe, </a:t>
            </a:r>
            <a:r>
              <a:rPr lang="en-US" i="1" dirty="0">
                <a:solidFill>
                  <a:srgbClr val="0070C0"/>
                </a:solidFill>
              </a:rPr>
              <a:t>western N America</a:t>
            </a:r>
          </a:p>
          <a:p>
            <a:pPr marL="914400" lvl="2" indent="0">
              <a:spcBef>
                <a:spcPts val="0"/>
              </a:spcBef>
              <a:buSzPts val="3200"/>
              <a:buNone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0947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Recent, Future Transits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9887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316093"/>
            <a:ext cx="68580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Transits of Mercury: Sep 5, 2024; Jan 26, 2034; Feb 21, 2035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Transit of Venus: Aug 19, 2030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Simultaneous </a:t>
            </a:r>
            <a:r>
              <a:rPr lang="en-US" dirty="0" err="1"/>
              <a:t>Mercury+Venus</a:t>
            </a:r>
            <a:r>
              <a:rPr lang="en-US" dirty="0"/>
              <a:t> transit: 18,713 AD, 19,536 AD, 20,029 AD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Transit of Earth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: Nov 10, 2084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Moon usually transits, too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Subject of short story by A.C. Clarke, “Transit of Earth”, for May 11, 1984, published 1971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  <a:p>
            <a:pPr marL="798513" lvl="1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0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Further Afield, from Mars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B8BC7B-C643-4E4D-9488-9B2D62868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724" y="2569780"/>
            <a:ext cx="3074276" cy="2049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15039-C74A-FB4B-96F2-0E5E58DF64F5}"/>
              </a:ext>
            </a:extLst>
          </p:cNvPr>
          <p:cNvSpPr txBox="1"/>
          <p:nvPr/>
        </p:nvSpPr>
        <p:spPr>
          <a:xfrm>
            <a:off x="6069724" y="4658383"/>
            <a:ext cx="291662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Artist’s conception, transit of </a:t>
            </a:r>
            <a:r>
              <a:rPr lang="en-US" sz="1600" b="1" i="1" dirty="0" err="1">
                <a:solidFill>
                  <a:srgbClr val="0070C0"/>
                </a:solidFill>
              </a:rPr>
              <a:t>Earth+Moon</a:t>
            </a:r>
            <a:r>
              <a:rPr lang="en-US" sz="1600" b="1" i="1" dirty="0">
                <a:solidFill>
                  <a:srgbClr val="0070C0"/>
                </a:solidFill>
              </a:rPr>
              <a:t> from Mars, NASA/JPL, source </a:t>
            </a:r>
            <a:r>
              <a:rPr lang="en-US" sz="1600" b="1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789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>
            <a:spLocks noGrp="1"/>
          </p:cNvSpPr>
          <p:nvPr>
            <p:ph type="title"/>
          </p:nvPr>
        </p:nvSpPr>
        <p:spPr>
          <a:xfrm>
            <a:off x="0" y="25401"/>
            <a:ext cx="9102461" cy="10601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body" idx="1"/>
          </p:nvPr>
        </p:nvSpPr>
        <p:spPr>
          <a:xfrm>
            <a:off x="75406" y="1094013"/>
            <a:ext cx="8991600" cy="57724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 u="sng" dirty="0"/>
              <a:t>Transits RARE, HARD to observe</a:t>
            </a:r>
          </a:p>
          <a:p>
            <a:pPr marL="798513" lvl="1" indent="-341313">
              <a:spcBef>
                <a:spcPts val="0"/>
              </a:spcBef>
              <a:buSzPts val="280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Require precise predictions of planet, Sun positions</a:t>
            </a:r>
          </a:p>
          <a:p>
            <a:pPr marL="798513" lvl="1" indent="-341313">
              <a:spcBef>
                <a:spcPts val="0"/>
              </a:spcBef>
              <a:buSzPts val="280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Only available since Kepler (1630)</a:t>
            </a:r>
          </a:p>
          <a:p>
            <a:pPr marL="341313" indent="-341313">
              <a:spcBef>
                <a:spcPts val="0"/>
              </a:spcBef>
              <a:buSzPts val="2800"/>
            </a:pPr>
            <a:r>
              <a:rPr lang="en-US" sz="2800" b="1" u="sng" dirty="0">
                <a:solidFill>
                  <a:schemeClr val="tx1"/>
                </a:solidFill>
              </a:rPr>
              <a:t>Scientifically valuable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dirty="0">
                <a:solidFill>
                  <a:schemeClr val="tx1"/>
                </a:solidFill>
              </a:rPr>
              <a:t>Timing for longitude determination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dirty="0">
                <a:solidFill>
                  <a:schemeClr val="tx1"/>
                </a:solidFill>
              </a:rPr>
              <a:t>Variability of Earth’s rotation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dirty="0">
                <a:solidFill>
                  <a:schemeClr val="tx1"/>
                </a:solidFill>
              </a:rPr>
              <a:t>Distance to Sun (</a:t>
            </a:r>
            <a:r>
              <a:rPr lang="en-US" sz="2400" b="1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2400" b="1" dirty="0">
                <a:solidFill>
                  <a:schemeClr val="tx1"/>
                </a:solidFill>
              </a:rPr>
              <a:t>size of solar system)</a:t>
            </a:r>
          </a:p>
          <a:p>
            <a:pPr marL="1255713" lvl="2" indent="-341313">
              <a:spcBef>
                <a:spcPts val="0"/>
              </a:spcBef>
              <a:buSzPts val="2800"/>
            </a:pPr>
            <a:r>
              <a:rPr lang="en-US" b="1" i="1" dirty="0">
                <a:solidFill>
                  <a:srgbClr val="C00000"/>
                </a:solidFill>
              </a:rPr>
              <a:t>Confounded by Black Drop Effect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dirty="0">
                <a:solidFill>
                  <a:schemeClr val="tx1"/>
                </a:solidFill>
              </a:rPr>
              <a:t>Planet sizes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dirty="0">
                <a:solidFill>
                  <a:schemeClr val="tx1"/>
                </a:solidFill>
              </a:rPr>
              <a:t>Planet atmospheres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i="1" dirty="0">
                <a:solidFill>
                  <a:srgbClr val="0070C0"/>
                </a:solidFill>
              </a:rPr>
              <a:t>Since c. 2000, comparisons for exoplanet studies</a:t>
            </a:r>
          </a:p>
          <a:p>
            <a:pPr marL="798513" lvl="1" indent="-341313">
              <a:spcBef>
                <a:spcPts val="0"/>
              </a:spcBef>
              <a:buSzPts val="2800"/>
            </a:pPr>
            <a:endParaRPr lang="en-US" sz="2400" b="1" i="1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2800"/>
            </a:pPr>
            <a:r>
              <a:rPr lang="en-US" sz="2800" b="1" dirty="0">
                <a:solidFill>
                  <a:srgbClr val="4B1857"/>
                </a:solidFill>
              </a:rPr>
              <a:t>Since 1874-82: in pop culture, events for public</a:t>
            </a:r>
          </a:p>
          <a:p>
            <a:pPr marL="798513" lvl="1" indent="-341313">
              <a:spcBef>
                <a:spcPts val="0"/>
              </a:spcBef>
              <a:buSzPts val="2800"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75406" y="0"/>
            <a:ext cx="38427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33257"/>
            <a:ext cx="8915400" cy="1302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Work out </a:t>
            </a:r>
            <a:r>
              <a:rPr lang="en-US" b="1" dirty="0">
                <a:solidFill>
                  <a:srgbClr val="0070C0"/>
                </a:solidFill>
              </a:rPr>
              <a:t>absolute size of solar system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Proposed by Edmond Halley, 1716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/>
              <a:t>More science later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84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Usefulness of Transits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2455ED-8738-514E-82BE-0FF2F59BB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2536143"/>
            <a:ext cx="7264400" cy="215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65C58A-0565-794F-BDE5-26C5502D9661}"/>
              </a:ext>
            </a:extLst>
          </p:cNvPr>
          <p:cNvSpPr txBox="1"/>
          <p:nvPr/>
        </p:nvSpPr>
        <p:spPr>
          <a:xfrm>
            <a:off x="173620" y="4695143"/>
            <a:ext cx="8866208" cy="1631216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Must </a:t>
            </a:r>
            <a:r>
              <a:rPr lang="en-US" sz="2800" i="1" dirty="0">
                <a:solidFill>
                  <a:srgbClr val="0070C0"/>
                </a:solidFill>
              </a:rPr>
              <a:t>time</a:t>
            </a:r>
            <a:r>
              <a:rPr lang="en-US" sz="2800" dirty="0"/>
              <a:t> transit precisely + </a:t>
            </a:r>
            <a:r>
              <a:rPr lang="en-US" sz="2800" i="1" dirty="0">
                <a:solidFill>
                  <a:srgbClr val="0070C0"/>
                </a:solidFill>
              </a:rPr>
              <a:t>measure small angles</a:t>
            </a:r>
            <a:r>
              <a:rPr lang="en-US" sz="2800" dirty="0"/>
              <a:t>!</a:t>
            </a:r>
          </a:p>
          <a:p>
            <a:r>
              <a:rPr lang="en-US" sz="2400" b="1" i="1" dirty="0">
                <a:solidFill>
                  <a:srgbClr val="C00000"/>
                </a:solidFill>
              </a:rPr>
              <a:t>Difference in angle </a:t>
            </a:r>
            <a:r>
              <a:rPr lang="en-US" sz="2400" i="1" dirty="0"/>
              <a:t>from N, S poles on Earth for</a:t>
            </a:r>
          </a:p>
          <a:p>
            <a:r>
              <a:rPr lang="en-US" sz="2400" i="1" u="sng" dirty="0"/>
              <a:t>Venus transit</a:t>
            </a:r>
            <a:r>
              <a:rPr lang="en-US" sz="2400" i="1" dirty="0"/>
              <a:t>: </a:t>
            </a:r>
            <a:r>
              <a:rPr lang="en-US" sz="2400" b="1" i="1" dirty="0">
                <a:solidFill>
                  <a:srgbClr val="C00000"/>
                </a:solidFill>
              </a:rPr>
              <a:t>1 arcmin (1/30</a:t>
            </a:r>
            <a:r>
              <a:rPr lang="en-US" sz="2400" b="1" i="1" baseline="30000" dirty="0">
                <a:solidFill>
                  <a:srgbClr val="C00000"/>
                </a:solidFill>
              </a:rPr>
              <a:t>th</a:t>
            </a:r>
            <a:r>
              <a:rPr lang="en-US" sz="2400" b="1" i="1" dirty="0">
                <a:solidFill>
                  <a:srgbClr val="C00000"/>
                </a:solidFill>
              </a:rPr>
              <a:t> size of Sun’s disk) </a:t>
            </a:r>
          </a:p>
          <a:p>
            <a:r>
              <a:rPr lang="en-US" sz="2400" i="1" u="sng" dirty="0"/>
              <a:t>Mercury transit:</a:t>
            </a:r>
            <a:r>
              <a:rPr lang="en-US" sz="2400" b="1" i="1" dirty="0">
                <a:solidFill>
                  <a:srgbClr val="C00000"/>
                </a:solidFill>
              </a:rPr>
              <a:t> 0.5 arcmin (1/60</a:t>
            </a:r>
            <a:r>
              <a:rPr lang="en-US" sz="2400" b="1" i="1" baseline="30000" dirty="0">
                <a:solidFill>
                  <a:srgbClr val="C00000"/>
                </a:solidFill>
              </a:rPr>
              <a:t>th</a:t>
            </a:r>
            <a:r>
              <a:rPr lang="en-US" sz="2400" b="1" i="1" dirty="0">
                <a:solidFill>
                  <a:srgbClr val="C00000"/>
                </a:solidFill>
              </a:rPr>
              <a:t> size of Sun’s disk)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CB1EC-CAA9-D94C-9DDD-29FB74E6A327}"/>
              </a:ext>
            </a:extLst>
          </p:cNvPr>
          <p:cNvSpPr txBox="1"/>
          <p:nvPr/>
        </p:nvSpPr>
        <p:spPr>
          <a:xfrm>
            <a:off x="939800" y="4243745"/>
            <a:ext cx="20256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C000"/>
                </a:solidFill>
              </a:rPr>
              <a:t>NOT TO SCALE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126A1-4F30-2B4A-B27D-E86A5242EFC2}"/>
              </a:ext>
            </a:extLst>
          </p:cNvPr>
          <p:cNvSpPr txBox="1"/>
          <p:nvPr/>
        </p:nvSpPr>
        <p:spPr>
          <a:xfrm>
            <a:off x="4362450" y="4305300"/>
            <a:ext cx="244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Image: </a:t>
            </a:r>
            <a:r>
              <a:rPr lang="en-US" dirty="0" err="1">
                <a:solidFill>
                  <a:srgbClr val="DEF6F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exploratorium.edu</a:t>
            </a:r>
            <a:endParaRPr lang="en-US" dirty="0">
              <a:solidFill>
                <a:srgbClr val="DEF6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38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33257"/>
            <a:ext cx="8915400" cy="66455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i="1" dirty="0"/>
              <a:t>Distances are to scale for Sun’s size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84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Inner Planet Orbits to Scale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5C58A-0565-794F-BDE5-26C5502D9661}"/>
              </a:ext>
            </a:extLst>
          </p:cNvPr>
          <p:cNvSpPr txBox="1"/>
          <p:nvPr/>
        </p:nvSpPr>
        <p:spPr>
          <a:xfrm>
            <a:off x="603008" y="5306013"/>
            <a:ext cx="8216900" cy="1200329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If Sun were basketball, then:</a:t>
            </a:r>
          </a:p>
          <a:p>
            <a:r>
              <a:rPr lang="en-US" sz="1800" dirty="0"/>
              <a:t>-- </a:t>
            </a:r>
            <a:r>
              <a:rPr lang="en-US" sz="1800" i="1" dirty="0">
                <a:solidFill>
                  <a:srgbClr val="C00000"/>
                </a:solidFill>
              </a:rPr>
              <a:t>Mercury is 0.7mm poppy seed, </a:t>
            </a:r>
            <a:r>
              <a:rPr lang="en-US" sz="1800" dirty="0"/>
              <a:t>42 solar diameters (</a:t>
            </a:r>
            <a:r>
              <a:rPr lang="en-US" sz="1800" dirty="0">
                <a:solidFill>
                  <a:srgbClr val="C00000"/>
                </a:solidFill>
              </a:rPr>
              <a:t>11 yds = 10 m from Sun</a:t>
            </a:r>
            <a:r>
              <a:rPr lang="en-US" sz="1800" dirty="0"/>
              <a:t>)</a:t>
            </a:r>
          </a:p>
          <a:p>
            <a:r>
              <a:rPr lang="en-US" sz="1800" dirty="0"/>
              <a:t>-- </a:t>
            </a:r>
            <a:r>
              <a:rPr lang="en-US" sz="1800" i="1" dirty="0">
                <a:solidFill>
                  <a:srgbClr val="0070C0"/>
                </a:solidFill>
              </a:rPr>
              <a:t>Venus is 2mm peppercorn</a:t>
            </a:r>
            <a:r>
              <a:rPr lang="en-US" sz="1800" i="1" dirty="0"/>
              <a:t>, </a:t>
            </a:r>
            <a:r>
              <a:rPr lang="en-US" sz="1800" dirty="0"/>
              <a:t>78 solar diameters (</a:t>
            </a:r>
            <a:r>
              <a:rPr lang="en-US" sz="1800" dirty="0">
                <a:solidFill>
                  <a:srgbClr val="0070C0"/>
                </a:solidFill>
              </a:rPr>
              <a:t>20 yds = 18.7 m from Sun</a:t>
            </a:r>
            <a:r>
              <a:rPr lang="en-US" sz="1800" dirty="0"/>
              <a:t>)</a:t>
            </a:r>
          </a:p>
          <a:p>
            <a:r>
              <a:rPr lang="en-US" sz="1800" dirty="0"/>
              <a:t>-- </a:t>
            </a:r>
            <a:r>
              <a:rPr lang="en-US" sz="1800" i="1" dirty="0">
                <a:solidFill>
                  <a:srgbClr val="7030A0"/>
                </a:solidFill>
              </a:rPr>
              <a:t>Earth is 2mm peppercorn</a:t>
            </a:r>
            <a:r>
              <a:rPr lang="en-US" sz="1800" i="1" dirty="0"/>
              <a:t>, </a:t>
            </a:r>
            <a:r>
              <a:rPr lang="en-US" sz="1800" dirty="0"/>
              <a:t>108 solar diameters (</a:t>
            </a:r>
            <a:r>
              <a:rPr lang="en-US" sz="1800" dirty="0">
                <a:solidFill>
                  <a:srgbClr val="7030A0"/>
                </a:solidFill>
              </a:rPr>
              <a:t>29 yds = 26 m from Sun</a:t>
            </a:r>
            <a:r>
              <a:rPr lang="en-US" sz="1800" dirty="0"/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C5855F-7418-B348-9B59-B8974E0E207B}"/>
              </a:ext>
            </a:extLst>
          </p:cNvPr>
          <p:cNvSpPr/>
          <p:nvPr/>
        </p:nvSpPr>
        <p:spPr>
          <a:xfrm>
            <a:off x="8819908" y="3217761"/>
            <a:ext cx="95491" cy="8364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4F6C52-06C4-DE46-9898-3726260D1F1A}"/>
              </a:ext>
            </a:extLst>
          </p:cNvPr>
          <p:cNvCxnSpPr>
            <a:cxnSpLocks/>
          </p:cNvCxnSpPr>
          <p:nvPr/>
        </p:nvCxnSpPr>
        <p:spPr>
          <a:xfrm>
            <a:off x="284085" y="2743200"/>
            <a:ext cx="0" cy="4745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A6E7DE-E8B3-8242-A2F5-952ECFD7A013}"/>
              </a:ext>
            </a:extLst>
          </p:cNvPr>
          <p:cNvCxnSpPr>
            <a:cxnSpLocks/>
          </p:cNvCxnSpPr>
          <p:nvPr/>
        </p:nvCxnSpPr>
        <p:spPr>
          <a:xfrm>
            <a:off x="2936617" y="2743200"/>
            <a:ext cx="0" cy="4745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973D13-CB99-7A4C-B60E-2B6D53A1C052}"/>
              </a:ext>
            </a:extLst>
          </p:cNvPr>
          <p:cNvCxnSpPr>
            <a:cxnSpLocks/>
          </p:cNvCxnSpPr>
          <p:nvPr/>
        </p:nvCxnSpPr>
        <p:spPr>
          <a:xfrm>
            <a:off x="5631560" y="2725838"/>
            <a:ext cx="0" cy="49192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889453-BF20-DC48-90BB-DC27629AF506}"/>
              </a:ext>
            </a:extLst>
          </p:cNvPr>
          <p:cNvSpPr txBox="1"/>
          <p:nvPr/>
        </p:nvSpPr>
        <p:spPr>
          <a:xfrm>
            <a:off x="173620" y="2004536"/>
            <a:ext cx="12500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Earth (110x smaller than Sun)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4994BF-187F-F148-B259-2C719C6C20EA}"/>
              </a:ext>
            </a:extLst>
          </p:cNvPr>
          <p:cNvSpPr/>
          <p:nvPr/>
        </p:nvSpPr>
        <p:spPr>
          <a:xfrm>
            <a:off x="2422939" y="2004536"/>
            <a:ext cx="15587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Venus (115x smaller than Sun)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E5D15F-700F-5E49-9C15-AF5DCCB2D8AE}"/>
              </a:ext>
            </a:extLst>
          </p:cNvPr>
          <p:cNvSpPr/>
          <p:nvPr/>
        </p:nvSpPr>
        <p:spPr>
          <a:xfrm>
            <a:off x="5142989" y="1937268"/>
            <a:ext cx="14815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45200"/>
                </a:solidFill>
              </a:rPr>
              <a:t>Mercury (285x smaller than Sun)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C5F5A0-CDC2-284A-B5E9-0A265E1081ED}"/>
              </a:ext>
            </a:extLst>
          </p:cNvPr>
          <p:cNvCxnSpPr>
            <a:cxnSpLocks/>
          </p:cNvCxnSpPr>
          <p:nvPr/>
        </p:nvCxnSpPr>
        <p:spPr>
          <a:xfrm>
            <a:off x="5034987" y="3301404"/>
            <a:ext cx="1169043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FB6C42-876B-5C46-B4FC-815D67C19157}"/>
              </a:ext>
            </a:extLst>
          </p:cNvPr>
          <p:cNvSpPr txBox="1"/>
          <p:nvPr/>
        </p:nvSpPr>
        <p:spPr>
          <a:xfrm>
            <a:off x="4806950" y="3460830"/>
            <a:ext cx="181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45200"/>
                </a:solidFill>
              </a:rPr>
              <a:t>Range of Mercury’s very elliptical orbit (e=0.21)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B98FF6-522A-D84D-BC4C-08DEFA9A58DE}"/>
              </a:ext>
            </a:extLst>
          </p:cNvPr>
          <p:cNvCxnSpPr>
            <a:cxnSpLocks/>
          </p:cNvCxnSpPr>
          <p:nvPr/>
        </p:nvCxnSpPr>
        <p:spPr>
          <a:xfrm>
            <a:off x="136897" y="3327070"/>
            <a:ext cx="31767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0140F2C-4423-944B-BEED-C2A9A8DE9034}"/>
              </a:ext>
            </a:extLst>
          </p:cNvPr>
          <p:cNvSpPr/>
          <p:nvPr/>
        </p:nvSpPr>
        <p:spPr>
          <a:xfrm>
            <a:off x="55105" y="3389052"/>
            <a:ext cx="11602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Range of Earth’s orbit (eccentricity e=0.017)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065BA6-E0FF-9E41-8850-77B0BF6B1797}"/>
              </a:ext>
            </a:extLst>
          </p:cNvPr>
          <p:cNvSpPr txBox="1"/>
          <p:nvPr/>
        </p:nvSpPr>
        <p:spPr>
          <a:xfrm>
            <a:off x="2141316" y="3327070"/>
            <a:ext cx="14931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Venus has a nearly circular orbit (e=0.007)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344128-C344-7740-B3F6-7CED473323D6}"/>
              </a:ext>
            </a:extLst>
          </p:cNvPr>
          <p:cNvSpPr txBox="1"/>
          <p:nvPr/>
        </p:nvSpPr>
        <p:spPr>
          <a:xfrm>
            <a:off x="8411902" y="2652783"/>
            <a:ext cx="73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Sun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062B52-CC63-B84B-8BE6-83BB7D3A0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625" y="4509113"/>
            <a:ext cx="1060149" cy="106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11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763"/>
            <a:ext cx="8964612" cy="662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530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4217448"/>
            <a:ext cx="3657600" cy="1391728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19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n-US" dirty="0">
                <a:solidFill>
                  <a:srgbClr val="FF9966"/>
                </a:solidFill>
                <a:ea typeface="ＭＳ Ｐゴシック" charset="-128"/>
              </a:rPr>
              <a:t>Venus Orbit</a:t>
            </a:r>
            <a:br>
              <a:rPr lang="en-GB" altLang="en-US" dirty="0">
                <a:solidFill>
                  <a:srgbClr val="FF9966"/>
                </a:solidFill>
                <a:ea typeface="ＭＳ Ｐゴシック" charset="-128"/>
              </a:rPr>
            </a:br>
            <a:r>
              <a:rPr lang="en-GB" altLang="en-US" sz="3200" dirty="0">
                <a:solidFill>
                  <a:srgbClr val="FF9966"/>
                </a:solidFill>
                <a:ea typeface="ＭＳ Ｐゴシック" charset="-128"/>
              </a:rPr>
              <a:t>(Mercury is similar)</a:t>
            </a:r>
            <a:endParaRPr lang="en-GB" altLang="en-US" dirty="0">
              <a:solidFill>
                <a:srgbClr val="FF9966"/>
              </a:solidFill>
              <a:ea typeface="ＭＳ Ｐゴシック" charset="-128"/>
            </a:endParaRPr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5981701" y="6440303"/>
            <a:ext cx="3162300" cy="417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2080" tIns="41040" rIns="82080" bIns="41040"/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GB" altLang="en-US" sz="1400" b="1" dirty="0"/>
              <a:t>Image credit: </a:t>
            </a:r>
            <a:r>
              <a:rPr lang="en-GB" altLang="en-US" sz="1400" b="1" dirty="0" err="1"/>
              <a:t>Pasachoff</a:t>
            </a:r>
            <a:r>
              <a:rPr lang="en-GB" altLang="en-US" sz="1400" b="1" dirty="0"/>
              <a:t> &amp; </a:t>
            </a:r>
            <a:r>
              <a:rPr lang="en-GB" altLang="en-US" sz="1400" b="1" dirty="0" err="1"/>
              <a:t>Filippenko</a:t>
            </a:r>
            <a:r>
              <a:rPr lang="en-GB" altLang="en-US" sz="1400" b="1" dirty="0"/>
              <a:t> 2019, Ch. 5 Fig.</a:t>
            </a:r>
          </a:p>
        </p:txBody>
      </p:sp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5867400" y="4524191"/>
            <a:ext cx="2895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bg1"/>
                </a:solidFill>
              </a:rPr>
              <a:t>Perspective:  explains phases/sizes of Venus: full/small when far away, crescent/big when near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1698B5-E754-6544-8F84-0C86B413A95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27068" y="1920875"/>
            <a:ext cx="576264" cy="287597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46800A-B012-7A49-A652-9D9A671FDB9F}"/>
              </a:ext>
            </a:extLst>
          </p:cNvPr>
          <p:cNvCxnSpPr>
            <a:cxnSpLocks/>
          </p:cNvCxnSpPr>
          <p:nvPr/>
        </p:nvCxnSpPr>
        <p:spPr bwMode="auto">
          <a:xfrm flipH="1">
            <a:off x="1219200" y="762000"/>
            <a:ext cx="2074740" cy="681038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D988FD-092C-9A4F-9379-6DC2EB9A0BDB}"/>
              </a:ext>
            </a:extLst>
          </p:cNvPr>
          <p:cNvCxnSpPr>
            <a:cxnSpLocks/>
          </p:cNvCxnSpPr>
          <p:nvPr/>
        </p:nvCxnSpPr>
        <p:spPr bwMode="auto">
          <a:xfrm>
            <a:off x="741119" y="2938463"/>
            <a:ext cx="478081" cy="471646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4BAE3E-A5F0-7B44-80A8-4A7BE50096DB}"/>
              </a:ext>
            </a:extLst>
          </p:cNvPr>
          <p:cNvCxnSpPr>
            <a:cxnSpLocks/>
          </p:cNvCxnSpPr>
          <p:nvPr/>
        </p:nvCxnSpPr>
        <p:spPr bwMode="auto">
          <a:xfrm flipV="1">
            <a:off x="6624198" y="2667000"/>
            <a:ext cx="750534" cy="442462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5C49AB-412F-9B4F-A4B6-B288723DE226}"/>
              </a:ext>
            </a:extLst>
          </p:cNvPr>
          <p:cNvSpPr txBox="1"/>
          <p:nvPr/>
        </p:nvSpPr>
        <p:spPr>
          <a:xfrm>
            <a:off x="4114800" y="88900"/>
            <a:ext cx="123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“Full”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A718E-77D6-8F42-9C9C-1D591E15242A}"/>
              </a:ext>
            </a:extLst>
          </p:cNvPr>
          <p:cNvSpPr txBox="1"/>
          <p:nvPr/>
        </p:nvSpPr>
        <p:spPr>
          <a:xfrm>
            <a:off x="3260602" y="921429"/>
            <a:ext cx="2146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FFFF00"/>
                </a:solidFill>
              </a:rPr>
              <a:t>“Superior” Conjunction (behind Sun)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8F2F4-4148-8B44-8211-23AC468F2C8F}"/>
              </a:ext>
            </a:extLst>
          </p:cNvPr>
          <p:cNvSpPr txBox="1"/>
          <p:nvPr/>
        </p:nvSpPr>
        <p:spPr>
          <a:xfrm>
            <a:off x="3867150" y="3109462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“New Venus”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467ADC-D1DA-AC48-80FD-073CC606F7D8}"/>
              </a:ext>
            </a:extLst>
          </p:cNvPr>
          <p:cNvSpPr/>
          <p:nvPr/>
        </p:nvSpPr>
        <p:spPr>
          <a:xfrm>
            <a:off x="3139703" y="3908060"/>
            <a:ext cx="1584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FFFF00"/>
                </a:solidFill>
              </a:rPr>
              <a:t>“Inferior” Conjunction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80162-EE41-7F4B-A6BD-8E5165ECBB10}"/>
              </a:ext>
            </a:extLst>
          </p:cNvPr>
          <p:cNvSpPr txBox="1"/>
          <p:nvPr/>
        </p:nvSpPr>
        <p:spPr>
          <a:xfrm>
            <a:off x="5188972" y="90647"/>
            <a:ext cx="3955028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When Transits Happen: Conjunction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226C0-BFC1-FC4D-A838-B8BDDB4A7C6A}"/>
              </a:ext>
            </a:extLst>
          </p:cNvPr>
          <p:cNvSpPr txBox="1"/>
          <p:nvPr/>
        </p:nvSpPr>
        <p:spPr>
          <a:xfrm>
            <a:off x="4183248" y="3652758"/>
            <a:ext cx="861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EECAF2"/>
                </a:solidFill>
              </a:rPr>
              <a:t>Transit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E3A994-28ED-784F-9A49-9BE14DC6FF87}"/>
              </a:ext>
            </a:extLst>
          </p:cNvPr>
          <p:cNvSpPr/>
          <p:nvPr/>
        </p:nvSpPr>
        <p:spPr>
          <a:xfrm>
            <a:off x="6050257" y="6071655"/>
            <a:ext cx="3025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FFFF00"/>
                </a:solidFill>
              </a:rPr>
              <a:t>© Gerard </a:t>
            </a:r>
            <a:r>
              <a:rPr lang="en-US" dirty="0" err="1">
                <a:solidFill>
                  <a:srgbClr val="FFFF00"/>
                </a:solidFill>
              </a:rPr>
              <a:t>Williger</a:t>
            </a:r>
            <a:r>
              <a:rPr lang="en-US" dirty="0">
                <a:solidFill>
                  <a:srgbClr val="FFFF00"/>
                </a:solidFill>
              </a:rPr>
              <a:t> 2023, U Louisville</a:t>
            </a:r>
          </a:p>
        </p:txBody>
      </p:sp>
    </p:spTree>
    <p:extLst>
      <p:ext uri="{BB962C8B-B14F-4D97-AF65-F5344CB8AC3E}">
        <p14:creationId xmlns:p14="http://schemas.microsoft.com/office/powerpoint/2010/main" val="2775100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4191000" cy="45921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Happens once each </a:t>
            </a:r>
            <a:r>
              <a:rPr lang="en-US" i="1" dirty="0">
                <a:solidFill>
                  <a:srgbClr val="0070C0"/>
                </a:solidFill>
              </a:rPr>
              <a:t>“synodic period”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time to come to same </a:t>
            </a:r>
            <a:r>
              <a:rPr lang="en-US" u="sng" dirty="0">
                <a:solidFill>
                  <a:srgbClr val="0070C0"/>
                </a:solidFill>
              </a:rPr>
              <a:t>relative</a:t>
            </a:r>
            <a:r>
              <a:rPr lang="en-US" dirty="0"/>
              <a:t> Earth-planet-Sun position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Example: between inferior conjunctions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C00000"/>
                </a:solidFill>
              </a:rPr>
              <a:t>Time taken for inner (“inferior”) planet to “lap” Earth</a:t>
            </a:r>
          </a:p>
          <a:p>
            <a:pPr marL="457200" lvl="1" indent="0">
              <a:spcBef>
                <a:spcPts val="0"/>
              </a:spcBef>
              <a:buSzPts val="3200"/>
              <a:buNone/>
            </a:pP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Conjunctions Happen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9F730-7254-2C4F-B7F7-198561F12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409700"/>
            <a:ext cx="4305300" cy="3228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BC4088-2CDF-3F4D-A214-82E0572D2DCC}"/>
              </a:ext>
            </a:extLst>
          </p:cNvPr>
          <p:cNvSpPr txBox="1"/>
          <p:nvPr/>
        </p:nvSpPr>
        <p:spPr>
          <a:xfrm>
            <a:off x="4838700" y="3448137"/>
            <a:ext cx="153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slideserve.com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06ACC8-AC15-0841-9B36-A37ABED615C6}"/>
              </a:ext>
            </a:extLst>
          </p:cNvPr>
          <p:cNvSpPr txBox="1"/>
          <p:nvPr/>
        </p:nvSpPr>
        <p:spPr>
          <a:xfrm>
            <a:off x="4356101" y="4407682"/>
            <a:ext cx="4724399" cy="2369880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Mercury: orbital period = 88 days, </a:t>
            </a:r>
            <a:r>
              <a:rPr lang="en-US" sz="2000" b="1" dirty="0">
                <a:solidFill>
                  <a:srgbClr val="C00000"/>
                </a:solidFill>
              </a:rPr>
              <a:t>synodic period</a:t>
            </a:r>
            <a:r>
              <a:rPr lang="en-US" sz="1800" b="1" dirty="0">
                <a:solidFill>
                  <a:srgbClr val="C00000"/>
                </a:solidFill>
              </a:rPr>
              <a:t> with Earth = 116 days</a:t>
            </a:r>
          </a:p>
          <a:p>
            <a:r>
              <a:rPr lang="en-US" sz="1800" b="1" dirty="0">
                <a:solidFill>
                  <a:srgbClr val="7030A0"/>
                </a:solidFill>
              </a:rPr>
              <a:t>1.32 Mercury “years”</a:t>
            </a:r>
          </a:p>
          <a:p>
            <a:r>
              <a:rPr lang="en-US" sz="1800" b="1" u="sng" dirty="0">
                <a:solidFill>
                  <a:srgbClr val="7030A0"/>
                </a:solidFill>
              </a:rPr>
              <a:t>0.32 Earth years</a:t>
            </a:r>
            <a:endParaRPr lang="en-US" sz="1800" b="1" u="sng" dirty="0"/>
          </a:p>
          <a:p>
            <a:r>
              <a:rPr lang="en-US" sz="1800" b="1" dirty="0"/>
              <a:t>Venus: orbital period = 225 days, 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synodic period </a:t>
            </a:r>
            <a:r>
              <a:rPr lang="en-US" sz="1800" b="1" dirty="0">
                <a:solidFill>
                  <a:srgbClr val="C00000"/>
                </a:solidFill>
              </a:rPr>
              <a:t>with Earth = 584 days</a:t>
            </a:r>
          </a:p>
          <a:p>
            <a:r>
              <a:rPr lang="en-US" sz="1800" b="1" dirty="0"/>
              <a:t>2.60 Venus “years”</a:t>
            </a:r>
          </a:p>
          <a:p>
            <a:r>
              <a:rPr lang="en-US" sz="1800" b="1" u="sng" dirty="0"/>
              <a:t>1.60 Earth years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8E3B1-B322-454D-8131-63040FF710F8}"/>
              </a:ext>
            </a:extLst>
          </p:cNvPr>
          <p:cNvSpPr txBox="1"/>
          <p:nvPr/>
        </p:nvSpPr>
        <p:spPr>
          <a:xfrm rot="19347472">
            <a:off x="5535791" y="1747718"/>
            <a:ext cx="122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(Mercury’s)</a:t>
            </a:r>
          </a:p>
        </p:txBody>
      </p:sp>
    </p:spTree>
    <p:extLst>
      <p:ext uri="{BB962C8B-B14F-4D97-AF65-F5344CB8AC3E}">
        <p14:creationId xmlns:p14="http://schemas.microsoft.com/office/powerpoint/2010/main" val="1038344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27000" y="1333317"/>
            <a:ext cx="8813800" cy="17378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Mercury, Venus orbits INCLINED to Earth’s!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Mercury: 7.01 degrees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Venus:    3.39 degrees 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380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Transits are RARE - I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AC2035-3DF9-2C42-B424-F1D9F49BC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2784055"/>
            <a:ext cx="8813800" cy="3187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281777-10AE-1349-A4ED-F8391417605D}"/>
              </a:ext>
            </a:extLst>
          </p:cNvPr>
          <p:cNvSpPr txBox="1"/>
          <p:nvPr/>
        </p:nvSpPr>
        <p:spPr>
          <a:xfrm>
            <a:off x="5693435" y="5293260"/>
            <a:ext cx="2398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Source: </a:t>
            </a:r>
          </a:p>
          <a:p>
            <a:r>
              <a:rPr lang="en-US" b="1" i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i="1" dirty="0" err="1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stackexchange.com</a:t>
            </a:r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27659-BDED-B24C-BBE1-C2C0D01BCAE8}"/>
              </a:ext>
            </a:extLst>
          </p:cNvPr>
          <p:cNvSpPr txBox="1"/>
          <p:nvPr/>
        </p:nvSpPr>
        <p:spPr>
          <a:xfrm>
            <a:off x="127000" y="5971755"/>
            <a:ext cx="88138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Most of time, WHEN Mercury or Venus are at inferior conjunction </a:t>
            </a:r>
          </a:p>
          <a:p>
            <a:r>
              <a:rPr lang="en-US" sz="1800" b="1" dirty="0">
                <a:solidFill>
                  <a:srgbClr val="7030A0"/>
                </a:solidFill>
                <a:sym typeface="Wingdings" pitchFamily="2" charset="2"/>
              </a:rPr>
              <a:t> pass ABOVE or BELOW Sun – </a:t>
            </a:r>
            <a:r>
              <a:rPr lang="en-US" sz="1800" b="1" i="1" dirty="0">
                <a:solidFill>
                  <a:srgbClr val="7030A0"/>
                </a:solidFill>
                <a:sym typeface="Wingdings" pitchFamily="2" charset="2"/>
              </a:rPr>
              <a:t>SAME reason solar eclipses are rare!</a:t>
            </a:r>
            <a:endParaRPr lang="en-US" sz="1800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18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24951"/>
            <a:ext cx="8940800" cy="35901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chemeClr val="tx1"/>
                </a:solidFill>
              </a:rPr>
              <a:t>Planet must be at </a:t>
            </a:r>
            <a:r>
              <a:rPr lang="en-US" sz="2000" dirty="0">
                <a:solidFill>
                  <a:srgbClr val="0070C0"/>
                </a:solidFill>
              </a:rPr>
              <a:t>inferior conjunction </a:t>
            </a:r>
            <a:r>
              <a:rPr lang="en-US" sz="2000" dirty="0">
                <a:solidFill>
                  <a:schemeClr val="tx1"/>
                </a:solidFill>
              </a:rPr>
              <a:t>AND</a:t>
            </a:r>
            <a:r>
              <a:rPr lang="en-US" sz="2000" dirty="0">
                <a:solidFill>
                  <a:srgbClr val="0070C0"/>
                </a:solidFill>
              </a:rPr>
              <a:t> close to LINE OF NODES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/>
              <a:t>Mercury: 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i="1" dirty="0"/>
              <a:t>Must be within about  1.5 days of crossing line of nodes, near May 8 or Nov 10 (3.5% of time)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200" dirty="0"/>
              <a:t>Venus: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i="1" dirty="0"/>
              <a:t>Must be within about 2.1 days of crossing line of nodes (3.8% of time)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161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Transits are RARE - II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06C88-8889-4848-88B9-3B5A2EECE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4210"/>
            <a:ext cx="9144000" cy="2868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9ED883-D029-8A4E-9C3A-D4671F6D36BA}"/>
              </a:ext>
            </a:extLst>
          </p:cNvPr>
          <p:cNvSpPr txBox="1"/>
          <p:nvPr/>
        </p:nvSpPr>
        <p:spPr>
          <a:xfrm>
            <a:off x="6701742" y="5563808"/>
            <a:ext cx="180565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Image credit: Guy </a:t>
            </a:r>
            <a:r>
              <a:rPr lang="en-US" i="1" dirty="0" err="1"/>
              <a:t>Ottewell</a:t>
            </a:r>
            <a:r>
              <a:rPr lang="en-US" i="1" dirty="0"/>
              <a:t>, in Sky &amp; Telescope, </a:t>
            </a:r>
            <a:r>
              <a:rPr lang="en-US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C9C31E-2F77-BE45-B82C-424ECD797E70}"/>
              </a:ext>
            </a:extLst>
          </p:cNvPr>
          <p:cNvCxnSpPr>
            <a:cxnSpLocks/>
          </p:cNvCxnSpPr>
          <p:nvPr/>
        </p:nvCxnSpPr>
        <p:spPr>
          <a:xfrm>
            <a:off x="3108173" y="4793152"/>
            <a:ext cx="381964" cy="1273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5853D77-BC91-4A41-88FD-4A4A476F10F0}"/>
              </a:ext>
            </a:extLst>
          </p:cNvPr>
          <p:cNvSpPr/>
          <p:nvPr/>
        </p:nvSpPr>
        <p:spPr>
          <a:xfrm>
            <a:off x="5399397" y="3053693"/>
            <a:ext cx="6773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00B0F0"/>
                </a:solidFill>
              </a:rPr>
              <a:t>Ascen</a:t>
            </a:r>
            <a:r>
              <a:rPr lang="en-US" i="1" dirty="0">
                <a:solidFill>
                  <a:srgbClr val="00B0F0"/>
                </a:solidFill>
              </a:rPr>
              <a:t> node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9AEC61-B17D-A348-8CA8-AAB1FBE86814}"/>
              </a:ext>
            </a:extLst>
          </p:cNvPr>
          <p:cNvCxnSpPr>
            <a:cxnSpLocks/>
          </p:cNvCxnSpPr>
          <p:nvPr/>
        </p:nvCxnSpPr>
        <p:spPr>
          <a:xfrm flipH="1">
            <a:off x="2793968" y="3335661"/>
            <a:ext cx="2667788" cy="2035484"/>
          </a:xfrm>
          <a:prstGeom prst="line">
            <a:avLst/>
          </a:prstGeom>
          <a:ln w="571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17C4FE1-1DD6-AD4E-A08C-DC6E789C86B9}"/>
              </a:ext>
            </a:extLst>
          </p:cNvPr>
          <p:cNvSpPr txBox="1"/>
          <p:nvPr/>
        </p:nvSpPr>
        <p:spPr>
          <a:xfrm rot="19222143">
            <a:off x="3656418" y="3799908"/>
            <a:ext cx="1377387" cy="31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Line of nodes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E95ED-E50D-F04F-9519-6512F5713C6B}"/>
              </a:ext>
            </a:extLst>
          </p:cNvPr>
          <p:cNvSpPr txBox="1"/>
          <p:nvPr/>
        </p:nvSpPr>
        <p:spPr>
          <a:xfrm>
            <a:off x="2883058" y="4358661"/>
            <a:ext cx="741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C00000"/>
                </a:solidFill>
              </a:rPr>
              <a:t>Transits 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DF5DF9-1A8C-FD46-81E4-AA68CAF5E18F}"/>
              </a:ext>
            </a:extLst>
          </p:cNvPr>
          <p:cNvSpPr txBox="1"/>
          <p:nvPr/>
        </p:nvSpPr>
        <p:spPr>
          <a:xfrm>
            <a:off x="347241" y="5563808"/>
            <a:ext cx="2176040" cy="584775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00000"/>
                </a:solidFill>
              </a:rPr>
              <a:t>Example for Venus; </a:t>
            </a:r>
          </a:p>
          <a:p>
            <a:r>
              <a:rPr lang="en-US" sz="1600" b="1" i="1" dirty="0">
                <a:solidFill>
                  <a:srgbClr val="C00000"/>
                </a:solidFill>
              </a:rPr>
              <a:t>Mercury is similar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843A1B-B77D-F74E-9CF2-4744667822FC}"/>
              </a:ext>
            </a:extLst>
          </p:cNvPr>
          <p:cNvCxnSpPr>
            <a:cxnSpLocks/>
          </p:cNvCxnSpPr>
          <p:nvPr/>
        </p:nvCxnSpPr>
        <p:spPr>
          <a:xfrm flipV="1">
            <a:off x="5590572" y="5671595"/>
            <a:ext cx="636608" cy="9429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988E56-DB9A-3D4F-9F58-2913C5BDBB2B}"/>
              </a:ext>
            </a:extLst>
          </p:cNvPr>
          <p:cNvCxnSpPr>
            <a:cxnSpLocks/>
          </p:cNvCxnSpPr>
          <p:nvPr/>
        </p:nvCxnSpPr>
        <p:spPr>
          <a:xfrm flipV="1">
            <a:off x="5461756" y="4519219"/>
            <a:ext cx="1008492" cy="26282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847D570-A31F-5B41-AB48-803B69DDDC3E}"/>
              </a:ext>
            </a:extLst>
          </p:cNvPr>
          <p:cNvSpPr txBox="1"/>
          <p:nvPr/>
        </p:nvSpPr>
        <p:spPr>
          <a:xfrm>
            <a:off x="2662177" y="5943657"/>
            <a:ext cx="3102015" cy="738664"/>
          </a:xfrm>
          <a:prstGeom prst="rect">
            <a:avLst/>
          </a:prstGeom>
          <a:solidFill>
            <a:srgbClr val="F1F7E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Note: </a:t>
            </a:r>
            <a:r>
              <a:rPr lang="en-US" b="1" i="1" dirty="0">
                <a:solidFill>
                  <a:srgbClr val="7030A0"/>
                </a:solidFill>
              </a:rPr>
              <a:t>Mercury and Venus move faster</a:t>
            </a:r>
            <a:r>
              <a:rPr lang="en-US" i="1" dirty="0">
                <a:solidFill>
                  <a:srgbClr val="7030A0"/>
                </a:solidFill>
              </a:rPr>
              <a:t> than Earth, so transits are </a:t>
            </a:r>
            <a:r>
              <a:rPr lang="en-US" i="1" u="sng" dirty="0">
                <a:solidFill>
                  <a:srgbClr val="7030A0"/>
                </a:solidFill>
              </a:rPr>
              <a:t>left to right</a:t>
            </a:r>
            <a:r>
              <a:rPr lang="en-US" i="1" dirty="0">
                <a:solidFill>
                  <a:srgbClr val="7030A0"/>
                </a:solidFill>
              </a:rPr>
              <a:t> in the N hemisphere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15B0E3-61A4-B145-A599-FE0791D86865}"/>
              </a:ext>
            </a:extLst>
          </p:cNvPr>
          <p:cNvSpPr txBox="1"/>
          <p:nvPr/>
        </p:nvSpPr>
        <p:spPr>
          <a:xfrm>
            <a:off x="0" y="6148583"/>
            <a:ext cx="2523281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Dates of crossing line of nodes vary slowly over time</a:t>
            </a:r>
          </a:p>
        </p:txBody>
      </p:sp>
    </p:spTree>
    <p:extLst>
      <p:ext uri="{BB962C8B-B14F-4D97-AF65-F5344CB8AC3E}">
        <p14:creationId xmlns:p14="http://schemas.microsoft.com/office/powerpoint/2010/main" val="637251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14130</TotalTime>
  <Words>4394</Words>
  <Application>Microsoft Macintosh PowerPoint</Application>
  <PresentationFormat>On-screen Show (4:3)</PresentationFormat>
  <Paragraphs>459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ＭＳ Ｐゴシック</vt:lpstr>
      <vt:lpstr>Arial</vt:lpstr>
      <vt:lpstr>Calibri</vt:lpstr>
      <vt:lpstr>DejaVu Sans</vt:lpstr>
      <vt:lpstr>Times New Roman</vt:lpstr>
      <vt:lpstr>Wingdings</vt:lpstr>
      <vt:lpstr>Office Theme</vt:lpstr>
      <vt:lpstr>Lec 13: Transits</vt:lpstr>
      <vt:lpstr>Transits of Mercury, Venus</vt:lpstr>
      <vt:lpstr>Review: Distances in Astronomy</vt:lpstr>
      <vt:lpstr>Usefulness of Transits</vt:lpstr>
      <vt:lpstr>Inner Planet Orbits to Scale</vt:lpstr>
      <vt:lpstr>Venus Orbit (Mercury is similar)</vt:lpstr>
      <vt:lpstr>When Conjunctions Happen</vt:lpstr>
      <vt:lpstr>Why Transits are RARE - I</vt:lpstr>
      <vt:lpstr>Why Transits are RARE - II</vt:lpstr>
      <vt:lpstr>Why Transits are RARE - III</vt:lpstr>
      <vt:lpstr>Science from Transits</vt:lpstr>
      <vt:lpstr>Early Mercury Transit Observations</vt:lpstr>
      <vt:lpstr>First Venus Transit Observations</vt:lpstr>
      <vt:lpstr>Venus Expeditions:  June 6, 1761</vt:lpstr>
      <vt:lpstr>PowerPoint Presentation</vt:lpstr>
      <vt:lpstr>Venus Expeditions, June 3-4, 1769</vt:lpstr>
      <vt:lpstr>PowerPoint Presentation</vt:lpstr>
      <vt:lpstr>Unluckiest Astronomer: Guillaume Le Gentil (1725-92)</vt:lpstr>
      <vt:lpstr>Unluckiest Astronomer</vt:lpstr>
      <vt:lpstr>Black Drop Effect – A Puzzle</vt:lpstr>
      <vt:lpstr>Black Drop Effect - Explanation</vt:lpstr>
      <vt:lpstr>Dec 9, 1874 Venus Transit</vt:lpstr>
      <vt:lpstr>Dec 6, 1882 Venus Transit</vt:lpstr>
      <vt:lpstr>1874, 1882 Transits in Pop Culture</vt:lpstr>
      <vt:lpstr>1882 Transit in Pop Culture</vt:lpstr>
      <vt:lpstr>June 8, 2004 Venus Transit</vt:lpstr>
      <vt:lpstr>June 5-6, 2012 Venus Transit</vt:lpstr>
      <vt:lpstr>Transits/Eclipses: Jupiter’s Moons</vt:lpstr>
      <vt:lpstr>Jupiter Satellite Eclipses = Clocks</vt:lpstr>
      <vt:lpstr>Transits of Titan</vt:lpstr>
      <vt:lpstr>Mars</vt:lpstr>
      <vt:lpstr>Transits Viewed from Mars</vt:lpstr>
      <vt:lpstr>Mars: Transits of Deimos, Mercury</vt:lpstr>
      <vt:lpstr>Recent, Future Transits</vt:lpstr>
      <vt:lpstr>Further Afield, from Mars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 11: A Sampling of  Eclipses in Film, TV &amp; Music</dc:title>
  <dc:creator>Microsoft Office User</dc:creator>
  <cp:lastModifiedBy>Microsoft Office User</cp:lastModifiedBy>
  <cp:revision>1862</cp:revision>
  <cp:lastPrinted>2023-11-21T00:12:11Z</cp:lastPrinted>
  <dcterms:created xsi:type="dcterms:W3CDTF">2020-01-14T17:50:28Z</dcterms:created>
  <dcterms:modified xsi:type="dcterms:W3CDTF">2023-12-08T14:51:17Z</dcterms:modified>
</cp:coreProperties>
</file>